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2" r:id="rId3"/>
    <p:sldId id="267" r:id="rId4"/>
    <p:sldId id="268" r:id="rId5"/>
    <p:sldId id="271" r:id="rId6"/>
    <p:sldId id="265" r:id="rId7"/>
    <p:sldId id="269" r:id="rId8"/>
    <p:sldId id="275" r:id="rId9"/>
    <p:sldId id="353" r:id="rId10"/>
    <p:sldId id="273" r:id="rId11"/>
    <p:sldId id="274" r:id="rId12"/>
    <p:sldId id="277" r:id="rId13"/>
    <p:sldId id="35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6" autoAdjust="0"/>
  </p:normalViewPr>
  <p:slideViewPr>
    <p:cSldViewPr snapToGrid="0">
      <p:cViewPr>
        <p:scale>
          <a:sx n="52" d="100"/>
          <a:sy n="52" d="100"/>
        </p:scale>
        <p:origin x="1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92A69-0D05-4357-8743-2F55DA6DAEC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3CCD536-E09C-4104-B7AD-AA3A446C6919}">
      <dgm:prSet phldrT="[Text]"/>
      <dgm:spPr/>
      <dgm:t>
        <a:bodyPr/>
        <a:lstStyle/>
        <a:p>
          <a:r>
            <a:rPr lang="en-US" dirty="0" err="1"/>
            <a:t>Regulasi</a:t>
          </a:r>
          <a:r>
            <a:rPr lang="en-US" dirty="0"/>
            <a:t> </a:t>
          </a:r>
          <a:endParaRPr lang="id-ID" dirty="0"/>
        </a:p>
      </dgm:t>
    </dgm:pt>
    <dgm:pt modelId="{8FA1F47C-B383-4ED0-9BAD-9ED445984BAF}" type="parTrans" cxnId="{50387B16-EF5D-4155-BB1E-624277193E31}">
      <dgm:prSet/>
      <dgm:spPr/>
      <dgm:t>
        <a:bodyPr/>
        <a:lstStyle/>
        <a:p>
          <a:endParaRPr lang="id-ID"/>
        </a:p>
      </dgm:t>
    </dgm:pt>
    <dgm:pt modelId="{7E278399-8682-4893-AF1E-201163F98D5E}" type="sibTrans" cxnId="{50387B16-EF5D-4155-BB1E-624277193E31}">
      <dgm:prSet/>
      <dgm:spPr/>
      <dgm:t>
        <a:bodyPr/>
        <a:lstStyle/>
        <a:p>
          <a:endParaRPr lang="id-ID"/>
        </a:p>
      </dgm:t>
    </dgm:pt>
    <dgm:pt modelId="{5529CF85-904D-4EAA-8E33-637AD01171EF}">
      <dgm:prSet phldrT="[Text]"/>
      <dgm:spPr/>
      <dgm:t>
        <a:bodyPr/>
        <a:lstStyle/>
        <a:p>
          <a:r>
            <a:rPr lang="en-US" dirty="0" err="1"/>
            <a:t>Laboratorium</a:t>
          </a:r>
          <a:r>
            <a:rPr lang="en-US" dirty="0"/>
            <a:t> Virtual</a:t>
          </a:r>
          <a:endParaRPr lang="id-ID" dirty="0"/>
        </a:p>
      </dgm:t>
    </dgm:pt>
    <dgm:pt modelId="{6A821B02-5189-4185-8A6F-CF3E2DCCC0C3}" type="parTrans" cxnId="{876669EE-397B-4891-9B51-8A5600008431}">
      <dgm:prSet/>
      <dgm:spPr/>
      <dgm:t>
        <a:bodyPr/>
        <a:lstStyle/>
        <a:p>
          <a:endParaRPr lang="id-ID"/>
        </a:p>
      </dgm:t>
    </dgm:pt>
    <dgm:pt modelId="{33C2359A-AF2C-4FC3-9BCD-CECB6EC10D51}" type="sibTrans" cxnId="{876669EE-397B-4891-9B51-8A5600008431}">
      <dgm:prSet/>
      <dgm:spPr/>
      <dgm:t>
        <a:bodyPr/>
        <a:lstStyle/>
        <a:p>
          <a:endParaRPr lang="id-ID"/>
        </a:p>
      </dgm:t>
    </dgm:pt>
    <dgm:pt modelId="{31FEAA81-A70D-49C0-B6ED-9BCEBED42E10}">
      <dgm:prSet phldrT="[Text]"/>
      <dgm:spPr/>
      <dgm:t>
        <a:bodyPr/>
        <a:lstStyle/>
        <a:p>
          <a:r>
            <a:rPr lang="en-US" dirty="0"/>
            <a:t>Alumni </a:t>
          </a:r>
          <a:r>
            <a:rPr lang="en-US" dirty="0" err="1"/>
            <a:t>Interpreneur</a:t>
          </a:r>
          <a:r>
            <a:rPr lang="en-US" dirty="0"/>
            <a:t> </a:t>
          </a:r>
          <a:endParaRPr lang="id-ID" dirty="0"/>
        </a:p>
      </dgm:t>
    </dgm:pt>
    <dgm:pt modelId="{246D204C-FA33-419D-8253-279210284789}" type="parTrans" cxnId="{BBC7FD2C-4E06-49D3-B001-FC0B0C423472}">
      <dgm:prSet/>
      <dgm:spPr/>
      <dgm:t>
        <a:bodyPr/>
        <a:lstStyle/>
        <a:p>
          <a:endParaRPr lang="id-ID"/>
        </a:p>
      </dgm:t>
    </dgm:pt>
    <dgm:pt modelId="{6C2A08EE-9037-4A09-8EA7-20CD26490A54}" type="sibTrans" cxnId="{BBC7FD2C-4E06-49D3-B001-FC0B0C423472}">
      <dgm:prSet/>
      <dgm:spPr/>
      <dgm:t>
        <a:bodyPr/>
        <a:lstStyle/>
        <a:p>
          <a:endParaRPr lang="id-ID"/>
        </a:p>
      </dgm:t>
    </dgm:pt>
    <dgm:pt modelId="{9321DF05-0D03-4FB3-B5B6-5744FD0B5B18}">
      <dgm:prSet phldrT="[Text]"/>
      <dgm:spPr/>
      <dgm:t>
        <a:bodyPr/>
        <a:lstStyle/>
        <a:p>
          <a:r>
            <a:rPr lang="en-US" dirty="0" err="1"/>
            <a:t>Dosen</a:t>
          </a:r>
          <a:r>
            <a:rPr lang="en-US" dirty="0"/>
            <a:t> </a:t>
          </a:r>
          <a:r>
            <a:rPr lang="en-US" dirty="0" err="1"/>
            <a:t>Transformataif</a:t>
          </a:r>
          <a:r>
            <a:rPr lang="en-US" dirty="0"/>
            <a:t> </a:t>
          </a:r>
          <a:endParaRPr lang="id-ID" dirty="0"/>
        </a:p>
      </dgm:t>
    </dgm:pt>
    <dgm:pt modelId="{69EE6720-0690-4F7F-8C6E-57C8186B9F98}" type="parTrans" cxnId="{06842E53-3DEE-4188-BA8E-128E7E7D6E67}">
      <dgm:prSet/>
      <dgm:spPr/>
      <dgm:t>
        <a:bodyPr/>
        <a:lstStyle/>
        <a:p>
          <a:endParaRPr lang="id-ID"/>
        </a:p>
      </dgm:t>
    </dgm:pt>
    <dgm:pt modelId="{36DC66DA-5A09-4E5F-8C0C-FDDF1B63AC70}" type="sibTrans" cxnId="{06842E53-3DEE-4188-BA8E-128E7E7D6E67}">
      <dgm:prSet/>
      <dgm:spPr/>
      <dgm:t>
        <a:bodyPr/>
        <a:lstStyle/>
        <a:p>
          <a:endParaRPr lang="id-ID"/>
        </a:p>
      </dgm:t>
    </dgm:pt>
    <dgm:pt modelId="{B3F45AE9-1BB9-41AE-A1CA-9575069FA49A}">
      <dgm:prSet phldrT="[Text]"/>
      <dgm:spPr/>
      <dgm:t>
        <a:bodyPr/>
        <a:lstStyle/>
        <a:p>
          <a:r>
            <a:rPr lang="en-US" dirty="0" err="1"/>
            <a:t>Infrastruktur</a:t>
          </a:r>
          <a:r>
            <a:rPr lang="en-US" dirty="0"/>
            <a:t> </a:t>
          </a:r>
          <a:endParaRPr lang="id-ID" dirty="0"/>
        </a:p>
      </dgm:t>
    </dgm:pt>
    <dgm:pt modelId="{E6635F98-671D-4F31-B191-554C9706863D}" type="parTrans" cxnId="{85214772-77FE-4579-9F1E-C270FACE1951}">
      <dgm:prSet/>
      <dgm:spPr/>
      <dgm:t>
        <a:bodyPr/>
        <a:lstStyle/>
        <a:p>
          <a:endParaRPr lang="id-ID"/>
        </a:p>
      </dgm:t>
    </dgm:pt>
    <dgm:pt modelId="{FA56896B-0341-41F6-9362-18719CF264DB}" type="sibTrans" cxnId="{85214772-77FE-4579-9F1E-C270FACE1951}">
      <dgm:prSet/>
      <dgm:spPr/>
      <dgm:t>
        <a:bodyPr/>
        <a:lstStyle/>
        <a:p>
          <a:endParaRPr lang="id-ID"/>
        </a:p>
      </dgm:t>
    </dgm:pt>
    <dgm:pt modelId="{2DC272BC-FED4-4908-97B0-363057CDCF16}" type="pres">
      <dgm:prSet presAssocID="{54E92A69-0D05-4357-8743-2F55DA6DAECD}" presName="rootnode" presStyleCnt="0">
        <dgm:presLayoutVars>
          <dgm:chMax/>
          <dgm:chPref/>
          <dgm:dir/>
          <dgm:animLvl val="lvl"/>
        </dgm:presLayoutVars>
      </dgm:prSet>
      <dgm:spPr/>
    </dgm:pt>
    <dgm:pt modelId="{C46AC792-D540-4058-BDC7-990B83E5AEE8}" type="pres">
      <dgm:prSet presAssocID="{A3CCD536-E09C-4104-B7AD-AA3A446C6919}" presName="composite" presStyleCnt="0"/>
      <dgm:spPr/>
    </dgm:pt>
    <dgm:pt modelId="{B1E0E95E-3B42-471B-BE33-F196F2139A0A}" type="pres">
      <dgm:prSet presAssocID="{A3CCD536-E09C-4104-B7AD-AA3A446C6919}" presName="LShape" presStyleLbl="alignNode1" presStyleIdx="0" presStyleCnt="9"/>
      <dgm:spPr/>
    </dgm:pt>
    <dgm:pt modelId="{59E4CF98-BCF7-4D0F-962C-29D8FB2769E2}" type="pres">
      <dgm:prSet presAssocID="{A3CCD536-E09C-4104-B7AD-AA3A446C691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9DA8DE3-B94B-4E77-9344-B12E80609863}" type="pres">
      <dgm:prSet presAssocID="{A3CCD536-E09C-4104-B7AD-AA3A446C6919}" presName="Triangle" presStyleLbl="alignNode1" presStyleIdx="1" presStyleCnt="9"/>
      <dgm:spPr/>
    </dgm:pt>
    <dgm:pt modelId="{379AB45B-6BD4-4D67-A611-922E82EEDF4A}" type="pres">
      <dgm:prSet presAssocID="{7E278399-8682-4893-AF1E-201163F98D5E}" presName="sibTrans" presStyleCnt="0"/>
      <dgm:spPr/>
    </dgm:pt>
    <dgm:pt modelId="{51680FBF-D26A-4D38-A9D3-150A82A21AAD}" type="pres">
      <dgm:prSet presAssocID="{7E278399-8682-4893-AF1E-201163F98D5E}" presName="space" presStyleCnt="0"/>
      <dgm:spPr/>
    </dgm:pt>
    <dgm:pt modelId="{4605C82E-9989-44F7-8ADA-2F663427DA1F}" type="pres">
      <dgm:prSet presAssocID="{B3F45AE9-1BB9-41AE-A1CA-9575069FA49A}" presName="composite" presStyleCnt="0"/>
      <dgm:spPr/>
    </dgm:pt>
    <dgm:pt modelId="{0898EC49-6FC1-48D8-9117-7542917A981B}" type="pres">
      <dgm:prSet presAssocID="{B3F45AE9-1BB9-41AE-A1CA-9575069FA49A}" presName="LShape" presStyleLbl="alignNode1" presStyleIdx="2" presStyleCnt="9"/>
      <dgm:spPr/>
    </dgm:pt>
    <dgm:pt modelId="{3D312F79-3AB7-4BFD-BE37-6CD4785309E6}" type="pres">
      <dgm:prSet presAssocID="{B3F45AE9-1BB9-41AE-A1CA-9575069FA49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A7562A8-6D27-4AC5-AAF6-F052E93D6A6B}" type="pres">
      <dgm:prSet presAssocID="{B3F45AE9-1BB9-41AE-A1CA-9575069FA49A}" presName="Triangle" presStyleLbl="alignNode1" presStyleIdx="3" presStyleCnt="9"/>
      <dgm:spPr/>
    </dgm:pt>
    <dgm:pt modelId="{70C8EBF0-2BF3-4EDA-8A5B-9ADE8AD424AF}" type="pres">
      <dgm:prSet presAssocID="{FA56896B-0341-41F6-9362-18719CF264DB}" presName="sibTrans" presStyleCnt="0"/>
      <dgm:spPr/>
    </dgm:pt>
    <dgm:pt modelId="{0B157459-7896-4A89-81B9-E25D131C7527}" type="pres">
      <dgm:prSet presAssocID="{FA56896B-0341-41F6-9362-18719CF264DB}" presName="space" presStyleCnt="0"/>
      <dgm:spPr/>
    </dgm:pt>
    <dgm:pt modelId="{37DDB25C-390D-4AAD-963F-FA7CEC81FDE2}" type="pres">
      <dgm:prSet presAssocID="{5529CF85-904D-4EAA-8E33-637AD01171EF}" presName="composite" presStyleCnt="0"/>
      <dgm:spPr/>
    </dgm:pt>
    <dgm:pt modelId="{F5677AFE-6246-41EF-93FB-AC4FABCBBFD9}" type="pres">
      <dgm:prSet presAssocID="{5529CF85-904D-4EAA-8E33-637AD01171EF}" presName="LShape" presStyleLbl="alignNode1" presStyleIdx="4" presStyleCnt="9"/>
      <dgm:spPr/>
    </dgm:pt>
    <dgm:pt modelId="{AAF836EA-3009-4477-A43B-AB0FBB7CC4AE}" type="pres">
      <dgm:prSet presAssocID="{5529CF85-904D-4EAA-8E33-637AD01171E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6914B41-AC97-4CB6-95F0-AB158FC30544}" type="pres">
      <dgm:prSet presAssocID="{5529CF85-904D-4EAA-8E33-637AD01171EF}" presName="Triangle" presStyleLbl="alignNode1" presStyleIdx="5" presStyleCnt="9"/>
      <dgm:spPr/>
    </dgm:pt>
    <dgm:pt modelId="{E61747C6-B5F3-4D00-9C2B-4C992D5C5A0C}" type="pres">
      <dgm:prSet presAssocID="{33C2359A-AF2C-4FC3-9BCD-CECB6EC10D51}" presName="sibTrans" presStyleCnt="0"/>
      <dgm:spPr/>
    </dgm:pt>
    <dgm:pt modelId="{A4D2D829-7448-46D0-BD4F-B066FB0C278F}" type="pres">
      <dgm:prSet presAssocID="{33C2359A-AF2C-4FC3-9BCD-CECB6EC10D51}" presName="space" presStyleCnt="0"/>
      <dgm:spPr/>
    </dgm:pt>
    <dgm:pt modelId="{985A2231-F84D-4BF2-A516-685FF2E4ED8C}" type="pres">
      <dgm:prSet presAssocID="{9321DF05-0D03-4FB3-B5B6-5744FD0B5B18}" presName="composite" presStyleCnt="0"/>
      <dgm:spPr/>
    </dgm:pt>
    <dgm:pt modelId="{D62DF1C1-A418-4673-B679-295B6D46F270}" type="pres">
      <dgm:prSet presAssocID="{9321DF05-0D03-4FB3-B5B6-5744FD0B5B18}" presName="LShape" presStyleLbl="alignNode1" presStyleIdx="6" presStyleCnt="9"/>
      <dgm:spPr/>
    </dgm:pt>
    <dgm:pt modelId="{9E01D7D4-523D-4C87-9384-8ED4D012DEE1}" type="pres">
      <dgm:prSet presAssocID="{9321DF05-0D03-4FB3-B5B6-5744FD0B5B1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C459909-6936-4220-8406-EB77E9983AEB}" type="pres">
      <dgm:prSet presAssocID="{9321DF05-0D03-4FB3-B5B6-5744FD0B5B18}" presName="Triangle" presStyleLbl="alignNode1" presStyleIdx="7" presStyleCnt="9"/>
      <dgm:spPr/>
    </dgm:pt>
    <dgm:pt modelId="{A7A623B8-01FC-44A3-8A2B-E9DCF118E067}" type="pres">
      <dgm:prSet presAssocID="{36DC66DA-5A09-4E5F-8C0C-FDDF1B63AC70}" presName="sibTrans" presStyleCnt="0"/>
      <dgm:spPr/>
    </dgm:pt>
    <dgm:pt modelId="{8E858E15-6A5E-4EE7-B1FE-E1F8DB5FCDE5}" type="pres">
      <dgm:prSet presAssocID="{36DC66DA-5A09-4E5F-8C0C-FDDF1B63AC70}" presName="space" presStyleCnt="0"/>
      <dgm:spPr/>
    </dgm:pt>
    <dgm:pt modelId="{99DAD09C-95AB-451E-88F9-9BDFC79DE26A}" type="pres">
      <dgm:prSet presAssocID="{31FEAA81-A70D-49C0-B6ED-9BCEBED42E10}" presName="composite" presStyleCnt="0"/>
      <dgm:spPr/>
    </dgm:pt>
    <dgm:pt modelId="{3384BCF3-5F49-40C3-90B8-AFC85B1584C7}" type="pres">
      <dgm:prSet presAssocID="{31FEAA81-A70D-49C0-B6ED-9BCEBED42E10}" presName="LShape" presStyleLbl="alignNode1" presStyleIdx="8" presStyleCnt="9"/>
      <dgm:spPr/>
    </dgm:pt>
    <dgm:pt modelId="{E97DB05C-EA42-4045-A02B-9C23A0373C0D}" type="pres">
      <dgm:prSet presAssocID="{31FEAA81-A70D-49C0-B6ED-9BCEBED42E1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516350F-49CB-4ACC-AADA-9016458B137C}" type="presOf" srcId="{5529CF85-904D-4EAA-8E33-637AD01171EF}" destId="{AAF836EA-3009-4477-A43B-AB0FBB7CC4AE}" srcOrd="0" destOrd="0" presId="urn:microsoft.com/office/officeart/2009/3/layout/StepUpProcess"/>
    <dgm:cxn modelId="{50387B16-EF5D-4155-BB1E-624277193E31}" srcId="{54E92A69-0D05-4357-8743-2F55DA6DAECD}" destId="{A3CCD536-E09C-4104-B7AD-AA3A446C6919}" srcOrd="0" destOrd="0" parTransId="{8FA1F47C-B383-4ED0-9BAD-9ED445984BAF}" sibTransId="{7E278399-8682-4893-AF1E-201163F98D5E}"/>
    <dgm:cxn modelId="{BBC7FD2C-4E06-49D3-B001-FC0B0C423472}" srcId="{54E92A69-0D05-4357-8743-2F55DA6DAECD}" destId="{31FEAA81-A70D-49C0-B6ED-9BCEBED42E10}" srcOrd="4" destOrd="0" parTransId="{246D204C-FA33-419D-8253-279210284789}" sibTransId="{6C2A08EE-9037-4A09-8EA7-20CD26490A54}"/>
    <dgm:cxn modelId="{3B516630-8E9A-43C1-963D-B55D61FB6A34}" type="presOf" srcId="{9321DF05-0D03-4FB3-B5B6-5744FD0B5B18}" destId="{9E01D7D4-523D-4C87-9384-8ED4D012DEE1}" srcOrd="0" destOrd="0" presId="urn:microsoft.com/office/officeart/2009/3/layout/StepUpProcess"/>
    <dgm:cxn modelId="{AB0EDE41-6FEC-4621-A5BF-B672BA03697F}" type="presOf" srcId="{31FEAA81-A70D-49C0-B6ED-9BCEBED42E10}" destId="{E97DB05C-EA42-4045-A02B-9C23A0373C0D}" srcOrd="0" destOrd="0" presId="urn:microsoft.com/office/officeart/2009/3/layout/StepUpProcess"/>
    <dgm:cxn modelId="{FB4D856E-A52F-41D0-BCE0-D7838D890EE2}" type="presOf" srcId="{B3F45AE9-1BB9-41AE-A1CA-9575069FA49A}" destId="{3D312F79-3AB7-4BFD-BE37-6CD4785309E6}" srcOrd="0" destOrd="0" presId="urn:microsoft.com/office/officeart/2009/3/layout/StepUpProcess"/>
    <dgm:cxn modelId="{85214772-77FE-4579-9F1E-C270FACE1951}" srcId="{54E92A69-0D05-4357-8743-2F55DA6DAECD}" destId="{B3F45AE9-1BB9-41AE-A1CA-9575069FA49A}" srcOrd="1" destOrd="0" parTransId="{E6635F98-671D-4F31-B191-554C9706863D}" sibTransId="{FA56896B-0341-41F6-9362-18719CF264DB}"/>
    <dgm:cxn modelId="{06842E53-3DEE-4188-BA8E-128E7E7D6E67}" srcId="{54E92A69-0D05-4357-8743-2F55DA6DAECD}" destId="{9321DF05-0D03-4FB3-B5B6-5744FD0B5B18}" srcOrd="3" destOrd="0" parTransId="{69EE6720-0690-4F7F-8C6E-57C8186B9F98}" sibTransId="{36DC66DA-5A09-4E5F-8C0C-FDDF1B63AC70}"/>
    <dgm:cxn modelId="{050F4554-EBB5-48A6-85AC-0E761ADFE12A}" type="presOf" srcId="{54E92A69-0D05-4357-8743-2F55DA6DAECD}" destId="{2DC272BC-FED4-4908-97B0-363057CDCF16}" srcOrd="0" destOrd="0" presId="urn:microsoft.com/office/officeart/2009/3/layout/StepUpProcess"/>
    <dgm:cxn modelId="{876669EE-397B-4891-9B51-8A5600008431}" srcId="{54E92A69-0D05-4357-8743-2F55DA6DAECD}" destId="{5529CF85-904D-4EAA-8E33-637AD01171EF}" srcOrd="2" destOrd="0" parTransId="{6A821B02-5189-4185-8A6F-CF3E2DCCC0C3}" sibTransId="{33C2359A-AF2C-4FC3-9BCD-CECB6EC10D51}"/>
    <dgm:cxn modelId="{AA48C8F1-4F1C-4414-92BD-704222CC70A6}" type="presOf" srcId="{A3CCD536-E09C-4104-B7AD-AA3A446C6919}" destId="{59E4CF98-BCF7-4D0F-962C-29D8FB2769E2}" srcOrd="0" destOrd="0" presId="urn:microsoft.com/office/officeart/2009/3/layout/StepUpProcess"/>
    <dgm:cxn modelId="{B02A75AC-EE21-453F-9098-06B3943DA8B8}" type="presParOf" srcId="{2DC272BC-FED4-4908-97B0-363057CDCF16}" destId="{C46AC792-D540-4058-BDC7-990B83E5AEE8}" srcOrd="0" destOrd="0" presId="urn:microsoft.com/office/officeart/2009/3/layout/StepUpProcess"/>
    <dgm:cxn modelId="{C68239E2-5555-4863-9CBE-D2D438F4E43D}" type="presParOf" srcId="{C46AC792-D540-4058-BDC7-990B83E5AEE8}" destId="{B1E0E95E-3B42-471B-BE33-F196F2139A0A}" srcOrd="0" destOrd="0" presId="urn:microsoft.com/office/officeart/2009/3/layout/StepUpProcess"/>
    <dgm:cxn modelId="{F2C2C3E6-42CC-472B-A8F0-A3D4C0B62012}" type="presParOf" srcId="{C46AC792-D540-4058-BDC7-990B83E5AEE8}" destId="{59E4CF98-BCF7-4D0F-962C-29D8FB2769E2}" srcOrd="1" destOrd="0" presId="urn:microsoft.com/office/officeart/2009/3/layout/StepUpProcess"/>
    <dgm:cxn modelId="{D274E651-E7A9-434B-86D1-3AEEE8A271F9}" type="presParOf" srcId="{C46AC792-D540-4058-BDC7-990B83E5AEE8}" destId="{69DA8DE3-B94B-4E77-9344-B12E80609863}" srcOrd="2" destOrd="0" presId="urn:microsoft.com/office/officeart/2009/3/layout/StepUpProcess"/>
    <dgm:cxn modelId="{39825712-3B49-49B4-9720-D66D1BFA8C34}" type="presParOf" srcId="{2DC272BC-FED4-4908-97B0-363057CDCF16}" destId="{379AB45B-6BD4-4D67-A611-922E82EEDF4A}" srcOrd="1" destOrd="0" presId="urn:microsoft.com/office/officeart/2009/3/layout/StepUpProcess"/>
    <dgm:cxn modelId="{676A18CB-16C3-43DC-B720-88336C95995F}" type="presParOf" srcId="{379AB45B-6BD4-4D67-A611-922E82EEDF4A}" destId="{51680FBF-D26A-4D38-A9D3-150A82A21AAD}" srcOrd="0" destOrd="0" presId="urn:microsoft.com/office/officeart/2009/3/layout/StepUpProcess"/>
    <dgm:cxn modelId="{6B40D194-7510-41F1-B76F-7F1F7F722666}" type="presParOf" srcId="{2DC272BC-FED4-4908-97B0-363057CDCF16}" destId="{4605C82E-9989-44F7-8ADA-2F663427DA1F}" srcOrd="2" destOrd="0" presId="urn:microsoft.com/office/officeart/2009/3/layout/StepUpProcess"/>
    <dgm:cxn modelId="{4B6B2F4E-3E4E-4563-843F-BFB199FFC23C}" type="presParOf" srcId="{4605C82E-9989-44F7-8ADA-2F663427DA1F}" destId="{0898EC49-6FC1-48D8-9117-7542917A981B}" srcOrd="0" destOrd="0" presId="urn:microsoft.com/office/officeart/2009/3/layout/StepUpProcess"/>
    <dgm:cxn modelId="{52E88731-D538-463D-A676-1ED33BB78D26}" type="presParOf" srcId="{4605C82E-9989-44F7-8ADA-2F663427DA1F}" destId="{3D312F79-3AB7-4BFD-BE37-6CD4785309E6}" srcOrd="1" destOrd="0" presId="urn:microsoft.com/office/officeart/2009/3/layout/StepUpProcess"/>
    <dgm:cxn modelId="{20A1040D-CA76-46D9-B573-F81E057BE926}" type="presParOf" srcId="{4605C82E-9989-44F7-8ADA-2F663427DA1F}" destId="{5A7562A8-6D27-4AC5-AAF6-F052E93D6A6B}" srcOrd="2" destOrd="0" presId="urn:microsoft.com/office/officeart/2009/3/layout/StepUpProcess"/>
    <dgm:cxn modelId="{271388AD-C44B-4E62-B71C-835F481FD958}" type="presParOf" srcId="{2DC272BC-FED4-4908-97B0-363057CDCF16}" destId="{70C8EBF0-2BF3-4EDA-8A5B-9ADE8AD424AF}" srcOrd="3" destOrd="0" presId="urn:microsoft.com/office/officeart/2009/3/layout/StepUpProcess"/>
    <dgm:cxn modelId="{A4BFB865-B56E-4295-AAB2-0E59468E8FFF}" type="presParOf" srcId="{70C8EBF0-2BF3-4EDA-8A5B-9ADE8AD424AF}" destId="{0B157459-7896-4A89-81B9-E25D131C7527}" srcOrd="0" destOrd="0" presId="urn:microsoft.com/office/officeart/2009/3/layout/StepUpProcess"/>
    <dgm:cxn modelId="{9105810F-9CAE-4325-9CE9-524879D9F511}" type="presParOf" srcId="{2DC272BC-FED4-4908-97B0-363057CDCF16}" destId="{37DDB25C-390D-4AAD-963F-FA7CEC81FDE2}" srcOrd="4" destOrd="0" presId="urn:microsoft.com/office/officeart/2009/3/layout/StepUpProcess"/>
    <dgm:cxn modelId="{46223947-5315-4ACA-9F60-DBA1286A1A9A}" type="presParOf" srcId="{37DDB25C-390D-4AAD-963F-FA7CEC81FDE2}" destId="{F5677AFE-6246-41EF-93FB-AC4FABCBBFD9}" srcOrd="0" destOrd="0" presId="urn:microsoft.com/office/officeart/2009/3/layout/StepUpProcess"/>
    <dgm:cxn modelId="{1C157A1E-EB92-47B0-8BE5-463BFC03405D}" type="presParOf" srcId="{37DDB25C-390D-4AAD-963F-FA7CEC81FDE2}" destId="{AAF836EA-3009-4477-A43B-AB0FBB7CC4AE}" srcOrd="1" destOrd="0" presId="urn:microsoft.com/office/officeart/2009/3/layout/StepUpProcess"/>
    <dgm:cxn modelId="{CC757803-8494-42B7-9312-1B829C779904}" type="presParOf" srcId="{37DDB25C-390D-4AAD-963F-FA7CEC81FDE2}" destId="{A6914B41-AC97-4CB6-95F0-AB158FC30544}" srcOrd="2" destOrd="0" presId="urn:microsoft.com/office/officeart/2009/3/layout/StepUpProcess"/>
    <dgm:cxn modelId="{BEDB9A9C-C282-4713-9698-AF8AF2467F33}" type="presParOf" srcId="{2DC272BC-FED4-4908-97B0-363057CDCF16}" destId="{E61747C6-B5F3-4D00-9C2B-4C992D5C5A0C}" srcOrd="5" destOrd="0" presId="urn:microsoft.com/office/officeart/2009/3/layout/StepUpProcess"/>
    <dgm:cxn modelId="{A4881150-09BF-4150-87A6-DC31C83DC4BE}" type="presParOf" srcId="{E61747C6-B5F3-4D00-9C2B-4C992D5C5A0C}" destId="{A4D2D829-7448-46D0-BD4F-B066FB0C278F}" srcOrd="0" destOrd="0" presId="urn:microsoft.com/office/officeart/2009/3/layout/StepUpProcess"/>
    <dgm:cxn modelId="{D99B25B3-BCA7-42F5-A370-034089C1A2EF}" type="presParOf" srcId="{2DC272BC-FED4-4908-97B0-363057CDCF16}" destId="{985A2231-F84D-4BF2-A516-685FF2E4ED8C}" srcOrd="6" destOrd="0" presId="urn:microsoft.com/office/officeart/2009/3/layout/StepUpProcess"/>
    <dgm:cxn modelId="{3E4307B4-5049-40B3-919B-917944E36B4F}" type="presParOf" srcId="{985A2231-F84D-4BF2-A516-685FF2E4ED8C}" destId="{D62DF1C1-A418-4673-B679-295B6D46F270}" srcOrd="0" destOrd="0" presId="urn:microsoft.com/office/officeart/2009/3/layout/StepUpProcess"/>
    <dgm:cxn modelId="{20100480-43B8-4964-A951-DF31E14506B5}" type="presParOf" srcId="{985A2231-F84D-4BF2-A516-685FF2E4ED8C}" destId="{9E01D7D4-523D-4C87-9384-8ED4D012DEE1}" srcOrd="1" destOrd="0" presId="urn:microsoft.com/office/officeart/2009/3/layout/StepUpProcess"/>
    <dgm:cxn modelId="{A8044D7E-53EE-44CD-A72B-6BD83B708E2A}" type="presParOf" srcId="{985A2231-F84D-4BF2-A516-685FF2E4ED8C}" destId="{2C459909-6936-4220-8406-EB77E9983AEB}" srcOrd="2" destOrd="0" presId="urn:microsoft.com/office/officeart/2009/3/layout/StepUpProcess"/>
    <dgm:cxn modelId="{EE637AE6-804D-480A-886A-080998DE505A}" type="presParOf" srcId="{2DC272BC-FED4-4908-97B0-363057CDCF16}" destId="{A7A623B8-01FC-44A3-8A2B-E9DCF118E067}" srcOrd="7" destOrd="0" presId="urn:microsoft.com/office/officeart/2009/3/layout/StepUpProcess"/>
    <dgm:cxn modelId="{9347DA91-EB7E-4104-AFCF-3025A0F050E0}" type="presParOf" srcId="{A7A623B8-01FC-44A3-8A2B-E9DCF118E067}" destId="{8E858E15-6A5E-4EE7-B1FE-E1F8DB5FCDE5}" srcOrd="0" destOrd="0" presId="urn:microsoft.com/office/officeart/2009/3/layout/StepUpProcess"/>
    <dgm:cxn modelId="{628ACC1D-454B-4855-B75A-F3D170719F83}" type="presParOf" srcId="{2DC272BC-FED4-4908-97B0-363057CDCF16}" destId="{99DAD09C-95AB-451E-88F9-9BDFC79DE26A}" srcOrd="8" destOrd="0" presId="urn:microsoft.com/office/officeart/2009/3/layout/StepUpProcess"/>
    <dgm:cxn modelId="{DC785DC0-F6E8-4468-9216-CD9E66F0E114}" type="presParOf" srcId="{99DAD09C-95AB-451E-88F9-9BDFC79DE26A}" destId="{3384BCF3-5F49-40C3-90B8-AFC85B1584C7}" srcOrd="0" destOrd="0" presId="urn:microsoft.com/office/officeart/2009/3/layout/StepUpProcess"/>
    <dgm:cxn modelId="{C829AA28-B170-4377-8C74-3DEB403E398C}" type="presParOf" srcId="{99DAD09C-95AB-451E-88F9-9BDFC79DE26A}" destId="{E97DB05C-EA42-4045-A02B-9C23A0373C0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0E95E-3B42-471B-BE33-F196F2139A0A}">
      <dsp:nvSpPr>
        <dsp:cNvPr id="0" name=""/>
        <dsp:cNvSpPr/>
      </dsp:nvSpPr>
      <dsp:spPr>
        <a:xfrm rot="5400000">
          <a:off x="324825" y="2773050"/>
          <a:ext cx="961801" cy="160041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4CF98-BCF7-4D0F-962C-29D8FB2769E2}">
      <dsp:nvSpPr>
        <dsp:cNvPr id="0" name=""/>
        <dsp:cNvSpPr/>
      </dsp:nvSpPr>
      <dsp:spPr>
        <a:xfrm>
          <a:off x="164276" y="3251229"/>
          <a:ext cx="1444864" cy="12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Regulasi</a:t>
          </a:r>
          <a:r>
            <a:rPr lang="en-US" sz="1600" kern="1200" dirty="0"/>
            <a:t> </a:t>
          </a:r>
          <a:endParaRPr lang="id-ID" sz="1600" kern="1200" dirty="0"/>
        </a:p>
      </dsp:txBody>
      <dsp:txXfrm>
        <a:off x="164276" y="3251229"/>
        <a:ext cx="1444864" cy="1266508"/>
      </dsp:txXfrm>
    </dsp:sp>
    <dsp:sp modelId="{69DA8DE3-B94B-4E77-9344-B12E80609863}">
      <dsp:nvSpPr>
        <dsp:cNvPr id="0" name=""/>
        <dsp:cNvSpPr/>
      </dsp:nvSpPr>
      <dsp:spPr>
        <a:xfrm>
          <a:off x="1336525" y="2655225"/>
          <a:ext cx="272616" cy="272616"/>
        </a:xfrm>
        <a:prstGeom prst="triangle">
          <a:avLst>
            <a:gd name="adj" fmla="val 100000"/>
          </a:avLst>
        </a:prstGeom>
        <a:solidFill>
          <a:schemeClr val="accent3">
            <a:hueOff val="971935"/>
            <a:satOff val="-3909"/>
            <a:lumOff val="-1471"/>
            <a:alphaOff val="0"/>
          </a:schemeClr>
        </a:solidFill>
        <a:ln w="12700" cap="flat" cmpd="sng" algn="in">
          <a:solidFill>
            <a:schemeClr val="accent3">
              <a:hueOff val="971935"/>
              <a:satOff val="-3909"/>
              <a:lumOff val="-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8EC49-6FC1-48D8-9117-7542917A981B}">
      <dsp:nvSpPr>
        <dsp:cNvPr id="0" name=""/>
        <dsp:cNvSpPr/>
      </dsp:nvSpPr>
      <dsp:spPr>
        <a:xfrm rot="5400000">
          <a:off x="2093622" y="2335359"/>
          <a:ext cx="961801" cy="160041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943870"/>
            <a:satOff val="-7818"/>
            <a:lumOff val="-2941"/>
            <a:alphaOff val="0"/>
          </a:schemeClr>
        </a:solidFill>
        <a:ln w="12700" cap="flat" cmpd="sng" algn="in">
          <a:solidFill>
            <a:schemeClr val="accent3">
              <a:hueOff val="1943870"/>
              <a:satOff val="-7818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12F79-3AB7-4BFD-BE37-6CD4785309E6}">
      <dsp:nvSpPr>
        <dsp:cNvPr id="0" name=""/>
        <dsp:cNvSpPr/>
      </dsp:nvSpPr>
      <dsp:spPr>
        <a:xfrm>
          <a:off x="1933073" y="2813539"/>
          <a:ext cx="1444864" cy="12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Infrastruktur</a:t>
          </a:r>
          <a:r>
            <a:rPr lang="en-US" sz="1600" kern="1200" dirty="0"/>
            <a:t> </a:t>
          </a:r>
          <a:endParaRPr lang="id-ID" sz="1600" kern="1200" dirty="0"/>
        </a:p>
      </dsp:txBody>
      <dsp:txXfrm>
        <a:off x="1933073" y="2813539"/>
        <a:ext cx="1444864" cy="1266508"/>
      </dsp:txXfrm>
    </dsp:sp>
    <dsp:sp modelId="{5A7562A8-6D27-4AC5-AAF6-F052E93D6A6B}">
      <dsp:nvSpPr>
        <dsp:cNvPr id="0" name=""/>
        <dsp:cNvSpPr/>
      </dsp:nvSpPr>
      <dsp:spPr>
        <a:xfrm>
          <a:off x="3105322" y="2217535"/>
          <a:ext cx="272616" cy="272616"/>
        </a:xfrm>
        <a:prstGeom prst="triangle">
          <a:avLst>
            <a:gd name="adj" fmla="val 100000"/>
          </a:avLst>
        </a:prstGeom>
        <a:solidFill>
          <a:schemeClr val="accent3">
            <a:hueOff val="2915805"/>
            <a:satOff val="-11726"/>
            <a:lumOff val="-4412"/>
            <a:alphaOff val="0"/>
          </a:schemeClr>
        </a:solidFill>
        <a:ln w="12700" cap="flat" cmpd="sng" algn="in">
          <a:solidFill>
            <a:schemeClr val="accent3">
              <a:hueOff val="2915805"/>
              <a:satOff val="-11726"/>
              <a:lumOff val="-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77AFE-6246-41EF-93FB-AC4FABCBBFD9}">
      <dsp:nvSpPr>
        <dsp:cNvPr id="0" name=""/>
        <dsp:cNvSpPr/>
      </dsp:nvSpPr>
      <dsp:spPr>
        <a:xfrm rot="5400000">
          <a:off x="3862419" y="1897669"/>
          <a:ext cx="961801" cy="160041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3887740"/>
            <a:satOff val="-15635"/>
            <a:lumOff val="-5883"/>
            <a:alphaOff val="0"/>
          </a:schemeClr>
        </a:solidFill>
        <a:ln w="12700" cap="flat" cmpd="sng" algn="in">
          <a:solidFill>
            <a:schemeClr val="accent3">
              <a:hueOff val="3887740"/>
              <a:satOff val="-15635"/>
              <a:lumOff val="-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836EA-3009-4477-A43B-AB0FBB7CC4AE}">
      <dsp:nvSpPr>
        <dsp:cNvPr id="0" name=""/>
        <dsp:cNvSpPr/>
      </dsp:nvSpPr>
      <dsp:spPr>
        <a:xfrm>
          <a:off x="3701870" y="2375848"/>
          <a:ext cx="1444864" cy="12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Laboratorium</a:t>
          </a:r>
          <a:r>
            <a:rPr lang="en-US" sz="1600" kern="1200" dirty="0"/>
            <a:t> Virtual</a:t>
          </a:r>
          <a:endParaRPr lang="id-ID" sz="1600" kern="1200" dirty="0"/>
        </a:p>
      </dsp:txBody>
      <dsp:txXfrm>
        <a:off x="3701870" y="2375848"/>
        <a:ext cx="1444864" cy="1266508"/>
      </dsp:txXfrm>
    </dsp:sp>
    <dsp:sp modelId="{A6914B41-AC97-4CB6-95F0-AB158FC30544}">
      <dsp:nvSpPr>
        <dsp:cNvPr id="0" name=""/>
        <dsp:cNvSpPr/>
      </dsp:nvSpPr>
      <dsp:spPr>
        <a:xfrm>
          <a:off x="4874119" y="1779844"/>
          <a:ext cx="272616" cy="272616"/>
        </a:xfrm>
        <a:prstGeom prst="triangle">
          <a:avLst>
            <a:gd name="adj" fmla="val 100000"/>
          </a:avLst>
        </a:prstGeom>
        <a:solidFill>
          <a:schemeClr val="accent3">
            <a:hueOff val="4859675"/>
            <a:satOff val="-19544"/>
            <a:lumOff val="-7353"/>
            <a:alphaOff val="0"/>
          </a:schemeClr>
        </a:solidFill>
        <a:ln w="12700" cap="flat" cmpd="sng" algn="in">
          <a:solidFill>
            <a:schemeClr val="accent3">
              <a:hueOff val="4859675"/>
              <a:satOff val="-19544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DF1C1-A418-4673-B679-295B6D46F270}">
      <dsp:nvSpPr>
        <dsp:cNvPr id="0" name=""/>
        <dsp:cNvSpPr/>
      </dsp:nvSpPr>
      <dsp:spPr>
        <a:xfrm rot="5400000">
          <a:off x="5631215" y="1459978"/>
          <a:ext cx="961801" cy="160041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5831610"/>
            <a:satOff val="-23452"/>
            <a:lumOff val="-8824"/>
            <a:alphaOff val="0"/>
          </a:schemeClr>
        </a:solidFill>
        <a:ln w="12700" cap="flat" cmpd="sng" algn="in">
          <a:solidFill>
            <a:schemeClr val="accent3">
              <a:hueOff val="5831610"/>
              <a:satOff val="-23452"/>
              <a:lumOff val="-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1D7D4-523D-4C87-9384-8ED4D012DEE1}">
      <dsp:nvSpPr>
        <dsp:cNvPr id="0" name=""/>
        <dsp:cNvSpPr/>
      </dsp:nvSpPr>
      <dsp:spPr>
        <a:xfrm>
          <a:off x="5470667" y="1938158"/>
          <a:ext cx="1444864" cy="12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Dosen</a:t>
          </a:r>
          <a:r>
            <a:rPr lang="en-US" sz="1600" kern="1200" dirty="0"/>
            <a:t> </a:t>
          </a:r>
          <a:r>
            <a:rPr lang="en-US" sz="1600" kern="1200" dirty="0" err="1"/>
            <a:t>Transformataif</a:t>
          </a:r>
          <a:r>
            <a:rPr lang="en-US" sz="1600" kern="1200" dirty="0"/>
            <a:t> </a:t>
          </a:r>
          <a:endParaRPr lang="id-ID" sz="1600" kern="1200" dirty="0"/>
        </a:p>
      </dsp:txBody>
      <dsp:txXfrm>
        <a:off x="5470667" y="1938158"/>
        <a:ext cx="1444864" cy="1266508"/>
      </dsp:txXfrm>
    </dsp:sp>
    <dsp:sp modelId="{2C459909-6936-4220-8406-EB77E9983AEB}">
      <dsp:nvSpPr>
        <dsp:cNvPr id="0" name=""/>
        <dsp:cNvSpPr/>
      </dsp:nvSpPr>
      <dsp:spPr>
        <a:xfrm>
          <a:off x="6642916" y="1342154"/>
          <a:ext cx="272616" cy="272616"/>
        </a:xfrm>
        <a:prstGeom prst="triangle">
          <a:avLst>
            <a:gd name="adj" fmla="val 100000"/>
          </a:avLst>
        </a:prstGeom>
        <a:solidFill>
          <a:schemeClr val="accent3">
            <a:hueOff val="6803546"/>
            <a:satOff val="-27361"/>
            <a:lumOff val="-10294"/>
            <a:alphaOff val="0"/>
          </a:schemeClr>
        </a:solidFill>
        <a:ln w="12700" cap="flat" cmpd="sng" algn="in">
          <a:solidFill>
            <a:schemeClr val="accent3">
              <a:hueOff val="6803546"/>
              <a:satOff val="-27361"/>
              <a:lumOff val="-10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4BCF3-5F49-40C3-90B8-AFC85B1584C7}">
      <dsp:nvSpPr>
        <dsp:cNvPr id="0" name=""/>
        <dsp:cNvSpPr/>
      </dsp:nvSpPr>
      <dsp:spPr>
        <a:xfrm rot="5400000">
          <a:off x="7400012" y="1022288"/>
          <a:ext cx="961801" cy="160041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7775480"/>
            <a:satOff val="-31270"/>
            <a:lumOff val="-11765"/>
            <a:alphaOff val="0"/>
          </a:schemeClr>
        </a:solidFill>
        <a:ln w="12700" cap="flat" cmpd="sng" algn="in">
          <a:solidFill>
            <a:schemeClr val="accent3">
              <a:hueOff val="7775480"/>
              <a:satOff val="-31270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DB05C-EA42-4045-A02B-9C23A0373C0D}">
      <dsp:nvSpPr>
        <dsp:cNvPr id="0" name=""/>
        <dsp:cNvSpPr/>
      </dsp:nvSpPr>
      <dsp:spPr>
        <a:xfrm>
          <a:off x="7239464" y="1500467"/>
          <a:ext cx="1444864" cy="12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Alumni </a:t>
          </a:r>
          <a:r>
            <a:rPr lang="en-US" sz="1600" kern="1200" dirty="0" err="1"/>
            <a:t>Interpreneur</a:t>
          </a:r>
          <a:r>
            <a:rPr lang="en-US" sz="1600" kern="1200" dirty="0"/>
            <a:t> </a:t>
          </a:r>
          <a:endParaRPr lang="id-ID" sz="1600" kern="1200" dirty="0"/>
        </a:p>
      </dsp:txBody>
      <dsp:txXfrm>
        <a:off x="7239464" y="1500467"/>
        <a:ext cx="1444864" cy="1266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December 16,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44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12/16/2024 6:46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  <p:sldLayoutId id="2147483683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_33TPO8pQ" TargetMode="External"/><Relationship Id="rId2" Type="http://schemas.openxmlformats.org/officeDocument/2006/relationships/hyperlink" Target="mailto:mardianto@uinsu.ac.id" TargetMode="External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41"/>
            <a:ext cx="12240000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807034" y="1325046"/>
            <a:ext cx="8556166" cy="2188992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REVOLUSI BELAJAR DI ERA GEN Z DENGAN PENDEKATAN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“lecture as coach </a:t>
            </a:r>
            <a:r>
              <a:rPr lang="en-US" sz="3200" dirty="0" err="1">
                <a:solidFill>
                  <a:schemeClr val="tx1"/>
                </a:solidFill>
              </a:rPr>
              <a:t>menuju</a:t>
            </a:r>
            <a:r>
              <a:rPr lang="en-US" sz="3200" dirty="0">
                <a:solidFill>
                  <a:schemeClr val="tx1"/>
                </a:solidFill>
              </a:rPr>
              <a:t> world class university”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2819" y="5242413"/>
            <a:ext cx="7034362" cy="10528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4100" dirty="0" err="1">
                <a:solidFill>
                  <a:srgbClr val="002060"/>
                </a:solidFill>
                <a:highlight>
                  <a:srgbClr val="FFFF00"/>
                </a:highlight>
                <a:cs typeface="Segoe UI" panose="020B0502040204020203" pitchFamily="34" charset="0"/>
              </a:rPr>
              <a:t>Prof.Mardianto</a:t>
            </a:r>
            <a:endParaRPr lang="en-US" sz="4100" dirty="0">
              <a:solidFill>
                <a:srgbClr val="002060"/>
              </a:solidFill>
              <a:highlight>
                <a:srgbClr val="FFFF00"/>
              </a:highlight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Guru </a:t>
            </a: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Besar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Teknolog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 Pendidikan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UIN Sumatera Utara Medan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1632857" y="562689"/>
            <a:ext cx="9133114" cy="5732622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ubtitle 2">
            <a:extLst>
              <a:ext uri="{FF2B5EF4-FFF2-40B4-BE49-F238E27FC236}">
                <a16:creationId xmlns:a16="http://schemas.microsoft.com/office/drawing/2014/main" id="{4B94A0D5-10D7-7B86-603D-B2246B138995}"/>
              </a:ext>
            </a:extLst>
          </p:cNvPr>
          <p:cNvSpPr txBox="1">
            <a:spLocks/>
          </p:cNvSpPr>
          <p:nvPr/>
        </p:nvSpPr>
        <p:spPr>
          <a:xfrm>
            <a:off x="2750010" y="3886964"/>
            <a:ext cx="7034362" cy="10528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Presentase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 pada </a:t>
            </a: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Kegiatan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Kuliah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Umum</a:t>
            </a:r>
            <a:endParaRPr lang="en-US" sz="3200" dirty="0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Rangka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 Milad Ke 51 UIN Sumatera Utara Medan</a:t>
            </a:r>
          </a:p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Senin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 16 </a:t>
            </a:r>
            <a:r>
              <a:rPr lang="en-US" sz="3200" dirty="0" err="1">
                <a:solidFill>
                  <a:schemeClr val="tx1"/>
                </a:solidFill>
                <a:cs typeface="Segoe UI" panose="020B0502040204020203" pitchFamily="34" charset="0"/>
              </a:rPr>
              <a:t>Desember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4F7B1-8E78-A62B-0B5F-0757AACA5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C703-FECF-7DB2-9695-0C1D38F8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8" y="358646"/>
            <a:ext cx="4804228" cy="2278772"/>
          </a:xfrm>
        </p:spPr>
        <p:txBody>
          <a:bodyPr/>
          <a:lstStyle/>
          <a:p>
            <a:pPr algn="ctr"/>
            <a:r>
              <a:rPr lang="en-US" dirty="0" err="1"/>
              <a:t>Profesionalisme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C6465E-15FE-EDC9-738F-5B6E28D5D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2764629"/>
            <a:ext cx="3833906" cy="2611038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7" descr="Man">
            <a:extLst>
              <a:ext uri="{FF2B5EF4-FFF2-40B4-BE49-F238E27FC236}">
                <a16:creationId xmlns:a16="http://schemas.microsoft.com/office/drawing/2014/main" id="{F3EC78E8-BC94-6186-9397-DBB2B3214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984" y="3114836"/>
            <a:ext cx="1872000" cy="1872000"/>
          </a:xfrm>
          <a:prstGeom prst="rect">
            <a:avLst/>
          </a:prstGeom>
        </p:spPr>
      </p:pic>
      <p:pic>
        <p:nvPicPr>
          <p:cNvPr id="14" name="Content Placeholder 15" descr="Woman">
            <a:extLst>
              <a:ext uri="{FF2B5EF4-FFF2-40B4-BE49-F238E27FC236}">
                <a16:creationId xmlns:a16="http://schemas.microsoft.com/office/drawing/2014/main" id="{29F5BEE5-8E9D-67BD-D392-D252C4F6B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0081" y="3114836"/>
            <a:ext cx="1872000" cy="1872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2AD92-4F31-314A-95B4-FB57D1A93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02753" y="3114836"/>
            <a:ext cx="0" cy="1872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631EB94-C437-2C2D-6FC1-F4F6EADA9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1504950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2FB44-57D1-64EE-8523-E95797160515}"/>
              </a:ext>
            </a:extLst>
          </p:cNvPr>
          <p:cNvSpPr txBox="1"/>
          <p:nvPr/>
        </p:nvSpPr>
        <p:spPr>
          <a:xfrm>
            <a:off x="5732584" y="152824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28FD95-F329-44E1-E2A4-4DE340548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244962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F88A4-ADCB-3037-0E20-32A2305632A4}"/>
              </a:ext>
            </a:extLst>
          </p:cNvPr>
          <p:cNvSpPr txBox="1"/>
          <p:nvPr/>
        </p:nvSpPr>
        <p:spPr>
          <a:xfrm>
            <a:off x="5723792" y="24817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B30351-C32C-B46E-58CF-32AF9108C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380335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9F4B0-F661-5085-B69E-729B1567EF20}"/>
              </a:ext>
            </a:extLst>
          </p:cNvPr>
          <p:cNvSpPr txBox="1"/>
          <p:nvPr/>
        </p:nvSpPr>
        <p:spPr>
          <a:xfrm>
            <a:off x="5723792" y="384424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E6FCE1-F96D-FAB3-C712-DC228FFA1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46991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07C7B-8206-D2E9-2331-00DC6DC25226}"/>
              </a:ext>
            </a:extLst>
          </p:cNvPr>
          <p:cNvSpPr txBox="1"/>
          <p:nvPr/>
        </p:nvSpPr>
        <p:spPr>
          <a:xfrm>
            <a:off x="5723792" y="472243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919E3-879E-286F-20FC-3D8D64FBA53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Pendidikan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membutuhkan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teknologi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cs typeface="Segoe UI" panose="020B0502040204020203" pitchFamily="34" charset="0"/>
              </a:rPr>
              <a:t>Tetapi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teknologi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tidak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semuanya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untuk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kebaikan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pendidikan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Avenir Next LT Pro Light" panose="020B0304020202020204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70D6A5-69F8-F51E-79A1-70D72D68B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22" y="2168853"/>
            <a:ext cx="5089146" cy="33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1D1C8-3F29-3D50-EAD8-F9A2E3F31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D8D2-F97A-B513-464E-AFD2181B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8" y="358646"/>
            <a:ext cx="4804228" cy="2278772"/>
          </a:xfrm>
        </p:spPr>
        <p:txBody>
          <a:bodyPr/>
          <a:lstStyle/>
          <a:p>
            <a:pPr algn="ctr"/>
            <a:r>
              <a:rPr lang="en-US" dirty="0" err="1"/>
              <a:t>Profesionalisme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C4E14D-B545-B1AB-A5F9-4F308FB73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2764629"/>
            <a:ext cx="3833906" cy="2611038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7" descr="Man">
            <a:extLst>
              <a:ext uri="{FF2B5EF4-FFF2-40B4-BE49-F238E27FC236}">
                <a16:creationId xmlns:a16="http://schemas.microsoft.com/office/drawing/2014/main" id="{8691BF9E-ADAD-AC52-0FCE-8F6013C64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984" y="3114836"/>
            <a:ext cx="1872000" cy="1872000"/>
          </a:xfrm>
          <a:prstGeom prst="rect">
            <a:avLst/>
          </a:prstGeom>
        </p:spPr>
      </p:pic>
      <p:pic>
        <p:nvPicPr>
          <p:cNvPr id="14" name="Content Placeholder 15" descr="Woman">
            <a:extLst>
              <a:ext uri="{FF2B5EF4-FFF2-40B4-BE49-F238E27FC236}">
                <a16:creationId xmlns:a16="http://schemas.microsoft.com/office/drawing/2014/main" id="{7671B893-D071-0C3E-6AE8-77B58B39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0081" y="3114836"/>
            <a:ext cx="1872000" cy="1872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1B867E-8C22-1D95-1658-81ED7713D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02753" y="3114836"/>
            <a:ext cx="0" cy="1872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C88636A-3CFE-3BC1-9999-1F2657AA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1504950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146F5-69E6-503B-F6EB-FA731EAC07E5}"/>
              </a:ext>
            </a:extLst>
          </p:cNvPr>
          <p:cNvSpPr txBox="1"/>
          <p:nvPr/>
        </p:nvSpPr>
        <p:spPr>
          <a:xfrm>
            <a:off x="5732584" y="152824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155DBB-4223-1A98-468E-6114F681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244962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39374-8E2A-5C48-5655-D931B7C61EAB}"/>
              </a:ext>
            </a:extLst>
          </p:cNvPr>
          <p:cNvSpPr txBox="1"/>
          <p:nvPr/>
        </p:nvSpPr>
        <p:spPr>
          <a:xfrm>
            <a:off x="5723792" y="24817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CA4565-4140-3F25-DE4E-444F371A1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380335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6124B4-F955-E2FD-6708-0B4209F01A41}"/>
              </a:ext>
            </a:extLst>
          </p:cNvPr>
          <p:cNvSpPr txBox="1"/>
          <p:nvPr/>
        </p:nvSpPr>
        <p:spPr>
          <a:xfrm>
            <a:off x="5723792" y="384424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2D312D-E421-F467-6AC0-50AC02A01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46991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A3F25-23CC-567E-F61B-E051A5756CC3}"/>
              </a:ext>
            </a:extLst>
          </p:cNvPr>
          <p:cNvSpPr txBox="1"/>
          <p:nvPr/>
        </p:nvSpPr>
        <p:spPr>
          <a:xfrm>
            <a:off x="5723792" y="472243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8586-1602-A1C5-02A7-521A6E060CD1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Teknologi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Pendidikan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mempermudah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pembelajaran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cs typeface="Segoe UI" panose="020B0502040204020203" pitchFamily="34" charset="0"/>
              </a:rPr>
              <a:t>Namun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Bila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pembelajaran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semakin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sulit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dan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ribet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, </a:t>
            </a: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maka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ada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yang salah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dalam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Narrow" panose="020B0004020202020204" pitchFamily="34" charset="0"/>
                <a:cs typeface="Segoe UI" panose="020B0502040204020203" pitchFamily="34" charset="0"/>
              </a:rPr>
              <a:t>teknologi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Aptos Narrow" panose="020B0004020202020204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AD6A6FB-2149-63E3-ED33-FB06E34BC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81" y="2681770"/>
            <a:ext cx="4063600" cy="286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7F863E-BDCE-2F0A-E9B5-12CFE7A1D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699160"/>
              </p:ext>
            </p:extLst>
          </p:nvPr>
        </p:nvGraphicFramePr>
        <p:xfrm>
          <a:off x="3138616" y="395416"/>
          <a:ext cx="8689847" cy="585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C894CA-A6B0-137A-36BB-9EDBFCC4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6" y="549276"/>
            <a:ext cx="2319380" cy="230513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Blended Learning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Gamifikasi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Mobile Learning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Edutainment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Virtual Reality (VR)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AA4B0D-34A1-3CED-57A1-6AE288D0A15C}"/>
              </a:ext>
            </a:extLst>
          </p:cNvPr>
          <p:cNvSpPr txBox="1">
            <a:spLocks/>
          </p:cNvSpPr>
          <p:nvPr/>
        </p:nvSpPr>
        <p:spPr>
          <a:xfrm>
            <a:off x="6375400" y="431747"/>
            <a:ext cx="5105400" cy="6846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/>
              <a:t>Rekomendasi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97430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523" y="961697"/>
            <a:ext cx="4941477" cy="610863"/>
          </a:xfrm>
        </p:spPr>
        <p:txBody>
          <a:bodyPr>
            <a:normAutofit/>
          </a:bodyPr>
          <a:lstStyle/>
          <a:p>
            <a:r>
              <a:rPr lang="en-US" dirty="0"/>
              <a:t>Biodata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271" y="2393289"/>
            <a:ext cx="2133600" cy="3693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Lahir di </a:t>
            </a:r>
            <a:r>
              <a:rPr lang="en-US" dirty="0" err="1">
                <a:solidFill>
                  <a:schemeClr val="tx1"/>
                </a:solidFill>
              </a:rPr>
              <a:t>Asahan</a:t>
            </a:r>
            <a:r>
              <a:rPr lang="en-US" dirty="0">
                <a:solidFill>
                  <a:schemeClr val="tx1"/>
                </a:solidFill>
              </a:rPr>
              <a:t> 2 </a:t>
            </a:r>
            <a:r>
              <a:rPr lang="en-US" dirty="0" err="1">
                <a:solidFill>
                  <a:schemeClr val="tx1"/>
                </a:solidFill>
              </a:rPr>
              <a:t>Desember</a:t>
            </a:r>
            <a:r>
              <a:rPr lang="en-US" dirty="0">
                <a:solidFill>
                  <a:schemeClr val="tx1"/>
                </a:solidFill>
              </a:rPr>
              <a:t> 1968.</a:t>
            </a:r>
          </a:p>
          <a:p>
            <a:r>
              <a:rPr lang="en-US" dirty="0" err="1">
                <a:solidFill>
                  <a:schemeClr val="tx1"/>
                </a:solidFill>
              </a:rPr>
              <a:t>Dosen</a:t>
            </a:r>
            <a:r>
              <a:rPr lang="en-US" dirty="0">
                <a:solidFill>
                  <a:schemeClr val="tx1"/>
                </a:solidFill>
              </a:rPr>
              <a:t> FITK UIN Sumatera Utara Medan</a:t>
            </a:r>
          </a:p>
          <a:p>
            <a:r>
              <a:rPr lang="en-US" dirty="0">
                <a:solidFill>
                  <a:schemeClr val="tx1"/>
                </a:solidFill>
              </a:rPr>
              <a:t>Jl. </a:t>
            </a:r>
            <a:r>
              <a:rPr lang="en-US" dirty="0" err="1">
                <a:solidFill>
                  <a:schemeClr val="tx1"/>
                </a:solidFill>
              </a:rPr>
              <a:t>Jati</a:t>
            </a:r>
            <a:r>
              <a:rPr lang="en-US" dirty="0">
                <a:solidFill>
                  <a:schemeClr val="tx1"/>
                </a:solidFill>
              </a:rPr>
              <a:t> No.125 A </a:t>
            </a:r>
            <a:r>
              <a:rPr lang="en-US" dirty="0" err="1">
                <a:solidFill>
                  <a:schemeClr val="tx1"/>
                </a:solidFill>
              </a:rPr>
              <a:t>Seimencirim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Sunggal</a:t>
            </a:r>
            <a:r>
              <a:rPr lang="en-US" dirty="0">
                <a:solidFill>
                  <a:schemeClr val="tx1"/>
                </a:solidFill>
              </a:rPr>
              <a:t> Deli Serdang Sumatera Utara.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499" y="2034154"/>
            <a:ext cx="2520043" cy="247651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Prof.Dr.Mardianto,M.Pd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84815" y="2390240"/>
            <a:ext cx="4143732" cy="28806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SD,MTs.MA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Asahan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1990 </a:t>
            </a:r>
            <a:r>
              <a:rPr lang="en-US" dirty="0" err="1">
                <a:solidFill>
                  <a:schemeClr val="tx1"/>
                </a:solidFill>
              </a:rPr>
              <a:t>Sarjana</a:t>
            </a:r>
            <a:r>
              <a:rPr lang="en-US" dirty="0">
                <a:solidFill>
                  <a:schemeClr val="tx1"/>
                </a:solidFill>
              </a:rPr>
              <a:t> PA- FT IAIN SU di Medan</a:t>
            </a:r>
          </a:p>
          <a:p>
            <a:r>
              <a:rPr lang="en-US" dirty="0">
                <a:solidFill>
                  <a:schemeClr val="tx1"/>
                </a:solidFill>
              </a:rPr>
              <a:t>2000 Magister </a:t>
            </a:r>
            <a:r>
              <a:rPr lang="en-US" dirty="0" err="1">
                <a:solidFill>
                  <a:schemeClr val="tx1"/>
                </a:solidFill>
              </a:rPr>
              <a:t>Teknologi</a:t>
            </a:r>
            <a:r>
              <a:rPr lang="en-US" dirty="0">
                <a:solidFill>
                  <a:schemeClr val="tx1"/>
                </a:solidFill>
              </a:rPr>
              <a:t> Pendidikan UNP Padang</a:t>
            </a:r>
          </a:p>
          <a:p>
            <a:r>
              <a:rPr lang="en-US" dirty="0">
                <a:solidFill>
                  <a:schemeClr val="tx1"/>
                </a:solidFill>
              </a:rPr>
              <a:t>2010 </a:t>
            </a:r>
            <a:r>
              <a:rPr lang="en-US" dirty="0" err="1">
                <a:solidFill>
                  <a:schemeClr val="tx1"/>
                </a:solidFill>
              </a:rPr>
              <a:t>Doktor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Teknologi</a:t>
            </a:r>
            <a:r>
              <a:rPr lang="en-US" dirty="0">
                <a:solidFill>
                  <a:schemeClr val="tx1"/>
                </a:solidFill>
              </a:rPr>
              <a:t> Pendidikan UNJ Jakarta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022513"/>
            <a:ext cx="2128157" cy="205837"/>
          </a:xfrm>
        </p:spPr>
        <p:txBody>
          <a:bodyPr/>
          <a:lstStyle/>
          <a:p>
            <a:r>
              <a:rPr lang="en-US" dirty="0"/>
              <a:t>Pendidikan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4815" y="4685574"/>
            <a:ext cx="2133600" cy="9468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IPTPI, PGM.I </a:t>
            </a:r>
            <a:r>
              <a:rPr lang="en-US" dirty="0" err="1">
                <a:solidFill>
                  <a:schemeClr val="tx1"/>
                </a:solidFill>
              </a:rPr>
              <a:t>Hispai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Usaid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Ausaid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Formalindo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Tanoto</a:t>
            </a:r>
            <a:r>
              <a:rPr lang="en-US" dirty="0">
                <a:solidFill>
                  <a:schemeClr val="tx1"/>
                </a:solidFill>
              </a:rPr>
              <a:t> Foundation, KAHMI, MUI, </a:t>
            </a:r>
            <a:r>
              <a:rPr lang="en-US" dirty="0" err="1">
                <a:solidFill>
                  <a:schemeClr val="tx1"/>
                </a:solidFill>
              </a:rPr>
              <a:t>Dikdasmen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2137" y="4390699"/>
            <a:ext cx="2133600" cy="205837"/>
          </a:xfrm>
        </p:spPr>
        <p:txBody>
          <a:bodyPr/>
          <a:lstStyle/>
          <a:p>
            <a:r>
              <a:rPr lang="en-US" dirty="0" err="1"/>
              <a:t>Komunitas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9714" y="4655098"/>
            <a:ext cx="2128157" cy="1515196"/>
          </a:xfrm>
        </p:spPr>
        <p:txBody>
          <a:bodyPr/>
          <a:lstStyle/>
          <a:p>
            <a:r>
              <a:rPr lang="en-US" dirty="0"/>
              <a:t>.</a:t>
            </a:r>
          </a:p>
          <a:p>
            <a:r>
              <a:rPr lang="en-US" dirty="0">
                <a:hlinkClick r:id="rId2"/>
              </a:rPr>
              <a:t>mardianto@uinsu.ac.id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mutiarainstitut.com 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https://www.youtube.com/watch?v=Nq_33TPO8pQ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2500" y="4363539"/>
            <a:ext cx="2128157" cy="205837"/>
          </a:xfrm>
        </p:spPr>
        <p:txBody>
          <a:bodyPr/>
          <a:lstStyle/>
          <a:p>
            <a:r>
              <a:rPr lang="en-US" dirty="0" err="1"/>
              <a:t>Llink</a:t>
            </a:r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247A08-A350-EF44-9F10-FC72B546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73587" y="4655098"/>
            <a:ext cx="4872446" cy="369332"/>
          </a:xfrm>
        </p:spPr>
        <p:txBody>
          <a:bodyPr/>
          <a:lstStyle/>
          <a:p>
            <a:pPr lvl="0" algn="just">
              <a:lnSpc>
                <a:spcPct val="115000"/>
              </a:lnSpc>
            </a:pP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2013 </a:t>
            </a:r>
            <a:r>
              <a:rPr lang="en-US" sz="1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</a:t>
            </a: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Continuing &amp; TESOL Education, in </a:t>
            </a:r>
            <a:r>
              <a:rPr lang="en-US" sz="1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Univesity</a:t>
            </a: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Queensland Australia.</a:t>
            </a:r>
            <a:endParaRPr lang="en-ID" sz="1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2016 Participation  USAID </a:t>
            </a:r>
            <a:r>
              <a:rPr lang="en-US" sz="1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Prioritas</a:t>
            </a: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University Connect Training Program held in Jakarta, Indonesia.</a:t>
            </a:r>
            <a:endParaRPr lang="en-ID" sz="1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2016 Participation University Connect Program PRESTASI 3 Sponsored by USAID &amp; IIE at </a:t>
            </a:r>
            <a:r>
              <a:rPr lang="en-US" sz="1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Machigan</a:t>
            </a:r>
            <a:r>
              <a:rPr lang="en-US" sz="1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State University, USA</a:t>
            </a:r>
          </a:p>
          <a:p>
            <a:r>
              <a:rPr lang="en-US" sz="1000" dirty="0">
                <a:solidFill>
                  <a:schemeClr val="tx1"/>
                </a:solidFill>
              </a:rPr>
              <a:t>2016 </a:t>
            </a:r>
            <a:r>
              <a:rPr lang="en-US" sz="1000" dirty="0" err="1">
                <a:solidFill>
                  <a:schemeClr val="tx1"/>
                </a:solidFill>
              </a:rPr>
              <a:t>Islamology</a:t>
            </a:r>
            <a:r>
              <a:rPr lang="en-US" sz="1000" dirty="0">
                <a:solidFill>
                  <a:schemeClr val="tx1"/>
                </a:solidFill>
              </a:rPr>
              <a:t> Study </a:t>
            </a:r>
            <a:r>
              <a:rPr lang="en-US" sz="1000" dirty="0" err="1">
                <a:solidFill>
                  <a:schemeClr val="tx1"/>
                </a:solidFill>
              </a:rPr>
              <a:t>Denhag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Holand</a:t>
            </a:r>
            <a:r>
              <a:rPr lang="en-US" sz="1000" dirty="0">
                <a:solidFill>
                  <a:schemeClr val="tx1"/>
                </a:solidFill>
              </a:rPr>
              <a:t> in Leaden University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321725"/>
            <a:ext cx="4143733" cy="247651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December 16, 2024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D5D43A-7815-4874-AE89-0C69F6489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1082">
            <a:off x="8909033" y="380467"/>
            <a:ext cx="1832760" cy="243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C077C-16C4-0596-B226-F154688F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795D6-08DF-643C-ED61-A353EB1F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93" y="180546"/>
            <a:ext cx="6532475" cy="64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0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4" y="543707"/>
            <a:ext cx="4449239" cy="2278772"/>
          </a:xfrm>
        </p:spPr>
        <p:txBody>
          <a:bodyPr/>
          <a:lstStyle/>
          <a:p>
            <a:r>
              <a:rPr lang="en-US" dirty="0" err="1"/>
              <a:t>Revolusi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pic>
        <p:nvPicPr>
          <p:cNvPr id="21" name="Graphic 20" descr="Exit Door">
            <a:extLst>
              <a:ext uri="{FF2B5EF4-FFF2-40B4-BE49-F238E27FC236}">
                <a16:creationId xmlns:a16="http://schemas.microsoft.com/office/drawing/2014/main" id="{DB75F5D0-CCE8-46CA-BF8E-1F8BC8EB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5972" y="2580570"/>
            <a:ext cx="1908000" cy="190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19A5BD-5ED6-420D-9845-C32F1725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476753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TextBox 7" descr="decorative element">
            <a:extLst>
              <a:ext uri="{FF2B5EF4-FFF2-40B4-BE49-F238E27FC236}">
                <a16:creationId xmlns:a16="http://schemas.microsoft.com/office/drawing/2014/main" id="{899BC040-0D5E-4E6E-8E95-6B710CABCAF8}"/>
              </a:ext>
            </a:extLst>
          </p:cNvPr>
          <p:cNvSpPr txBox="1"/>
          <p:nvPr/>
        </p:nvSpPr>
        <p:spPr>
          <a:xfrm>
            <a:off x="5677594" y="500052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0D6914-3231-4EEA-BA0E-6EB9635E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1363789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0" name="TextBox 9" descr="decorative element">
            <a:extLst>
              <a:ext uri="{FF2B5EF4-FFF2-40B4-BE49-F238E27FC236}">
                <a16:creationId xmlns:a16="http://schemas.microsoft.com/office/drawing/2014/main" id="{DF6C2EE1-FB2F-4893-B2BE-552195DFE5F3}"/>
              </a:ext>
            </a:extLst>
          </p:cNvPr>
          <p:cNvSpPr txBox="1"/>
          <p:nvPr/>
        </p:nvSpPr>
        <p:spPr>
          <a:xfrm>
            <a:off x="5687852" y="1387088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A7A1F3-DF16-4906-AB99-7271A62BD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223394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2" name="TextBox 11" descr="decorative element">
            <a:extLst>
              <a:ext uri="{FF2B5EF4-FFF2-40B4-BE49-F238E27FC236}">
                <a16:creationId xmlns:a16="http://schemas.microsoft.com/office/drawing/2014/main" id="{C8F3A396-1948-4D35-BEE9-CC6CB08D2788}"/>
              </a:ext>
            </a:extLst>
          </p:cNvPr>
          <p:cNvSpPr txBox="1"/>
          <p:nvPr/>
        </p:nvSpPr>
        <p:spPr>
          <a:xfrm>
            <a:off x="5687852" y="226603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B39FAF-E8F3-4DC0-85F2-0F3005FA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3111161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TextBox 13" descr="decorative element">
            <a:extLst>
              <a:ext uri="{FF2B5EF4-FFF2-40B4-BE49-F238E27FC236}">
                <a16:creationId xmlns:a16="http://schemas.microsoft.com/office/drawing/2014/main" id="{D662B18B-C838-45CE-B43E-32C743E13974}"/>
              </a:ext>
            </a:extLst>
          </p:cNvPr>
          <p:cNvSpPr txBox="1"/>
          <p:nvPr/>
        </p:nvSpPr>
        <p:spPr>
          <a:xfrm>
            <a:off x="5679060" y="313446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075E26-5BF9-40ED-9945-45C65E2A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398900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6" name="TextBox 15" descr="decorative element">
            <a:extLst>
              <a:ext uri="{FF2B5EF4-FFF2-40B4-BE49-F238E27FC236}">
                <a16:creationId xmlns:a16="http://schemas.microsoft.com/office/drawing/2014/main" id="{BB8F23EE-E31D-4666-AAD5-11B6D6D93B40}"/>
              </a:ext>
            </a:extLst>
          </p:cNvPr>
          <p:cNvSpPr txBox="1"/>
          <p:nvPr/>
        </p:nvSpPr>
        <p:spPr>
          <a:xfrm>
            <a:off x="5678327" y="402109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CD21D3-7FB6-4316-907B-8558B54F8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1110" y="4878923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8" name="TextBox 17" descr="decorative element">
            <a:extLst>
              <a:ext uri="{FF2B5EF4-FFF2-40B4-BE49-F238E27FC236}">
                <a16:creationId xmlns:a16="http://schemas.microsoft.com/office/drawing/2014/main" id="{D656F6A6-7C3C-4EF2-94D1-42D0DD1BD9F0}"/>
              </a:ext>
            </a:extLst>
          </p:cNvPr>
          <p:cNvSpPr txBox="1"/>
          <p:nvPr/>
        </p:nvSpPr>
        <p:spPr>
          <a:xfrm>
            <a:off x="5679060" y="4902222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10B4FF-E37D-4C58-9094-B5F2AD673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9607" y="5711200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0" name="TextBox 19" descr="decorative element">
            <a:extLst>
              <a:ext uri="{FF2B5EF4-FFF2-40B4-BE49-F238E27FC236}">
                <a16:creationId xmlns:a16="http://schemas.microsoft.com/office/drawing/2014/main" id="{8F2CEA96-5D23-40F7-9C3C-6946B9D73DF7}"/>
              </a:ext>
            </a:extLst>
          </p:cNvPr>
          <p:cNvSpPr txBox="1"/>
          <p:nvPr/>
        </p:nvSpPr>
        <p:spPr>
          <a:xfrm>
            <a:off x="5677557" y="573449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 err="1">
                <a:solidFill>
                  <a:prstClr val="black"/>
                </a:solidFill>
              </a:rPr>
              <a:t>Karakteristik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Dosen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 err="1">
                <a:solidFill>
                  <a:prstClr val="black"/>
                </a:solidFill>
              </a:rPr>
              <a:t>Revolusi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Pembelajaran</a:t>
            </a:r>
            <a:r>
              <a:rPr lang="en-US" sz="3000" dirty="0">
                <a:solidFill>
                  <a:prstClr val="black"/>
                </a:solidFill>
              </a:rPr>
              <a:t> di PT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 err="1">
                <a:solidFill>
                  <a:prstClr val="black"/>
                </a:solidFill>
              </a:rPr>
              <a:t>Karakteristik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Mahaiswa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 err="1">
                <a:solidFill>
                  <a:prstClr val="black"/>
                </a:solidFill>
              </a:rPr>
              <a:t>Pembelajarana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Dulu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 err="1">
                <a:solidFill>
                  <a:prstClr val="black"/>
                </a:solidFill>
              </a:rPr>
              <a:t>Pembelajaran</a:t>
            </a:r>
            <a:r>
              <a:rPr lang="en-US" sz="3000" dirty="0">
                <a:solidFill>
                  <a:prstClr val="black"/>
                </a:solidFill>
              </a:rPr>
              <a:t> Kini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 err="1">
                <a:solidFill>
                  <a:prstClr val="black"/>
                </a:solidFill>
              </a:rPr>
              <a:t>Profesionalisme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err="1">
                <a:solidFill>
                  <a:prstClr val="black"/>
                </a:solidFill>
              </a:rPr>
              <a:t>Dosen</a:t>
            </a:r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 err="1">
                <a:solidFill>
                  <a:prstClr val="black"/>
                </a:solidFill>
              </a:rPr>
              <a:t>Rekomendasi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5A36E-9828-7A1B-7C67-BA0F6A777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47" y="2006933"/>
            <a:ext cx="5178649" cy="34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KARAKTERISTIK DOSEN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E5B2B2-0684-4BD8-9A66-EEE67097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2249679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2443527"/>
            <a:ext cx="3348000" cy="229167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Sarjana</a:t>
            </a:r>
            <a:r>
              <a:rPr lang="en-US" dirty="0"/>
              <a:t>, Magister </a:t>
            </a:r>
            <a:r>
              <a:rPr lang="en-US" dirty="0" err="1"/>
              <a:t>Doktor</a:t>
            </a:r>
            <a:r>
              <a:rPr lang="en-US" dirty="0"/>
              <a:t> </a:t>
            </a:r>
          </a:p>
          <a:p>
            <a:pPr marL="0" lvl="0" indent="0" algn="ctr">
              <a:buNone/>
            </a:pPr>
            <a:r>
              <a:rPr lang="en-US" dirty="0"/>
              <a:t>UIN Sumatera Utara Medan</a:t>
            </a:r>
          </a:p>
          <a:p>
            <a:pPr marL="0" lv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8F9BDC-F173-4590-A94B-9747D4716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B3829-6AFB-41B3-A1B4-EF5B1CE000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12600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Sarjana</a:t>
            </a:r>
            <a:r>
              <a:rPr lang="en-US" sz="2400" dirty="0"/>
              <a:t> Magister </a:t>
            </a:r>
            <a:r>
              <a:rPr lang="en-US" sz="2400" dirty="0" err="1"/>
              <a:t>Doktor</a:t>
            </a:r>
            <a:endParaRPr lang="en-US" sz="2400" dirty="0"/>
          </a:p>
          <a:p>
            <a:pPr marL="0" lvl="0" indent="0" algn="ctr">
              <a:buNone/>
            </a:pPr>
            <a:r>
              <a:rPr lang="en-US" sz="2400" dirty="0"/>
              <a:t>UIN dan PT Lain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7BAB53-DA38-4DD5-9A3E-8152A04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F8476-CA40-4F5D-BFDF-703563EA67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85590" y="2443527"/>
            <a:ext cx="3993266" cy="229167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Sarjana</a:t>
            </a:r>
            <a:r>
              <a:rPr lang="en-US" sz="2400" dirty="0"/>
              <a:t> Magister </a:t>
            </a:r>
            <a:r>
              <a:rPr lang="en-US" sz="2400" dirty="0" err="1"/>
              <a:t>Doktor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PT Lain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CADD20-8157-1CBB-A9C3-A47D90DD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036" y="3929858"/>
            <a:ext cx="3030794" cy="18524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F773EB-3F1D-F8A8-D1AA-95FC5AA9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01" y="3929858"/>
            <a:ext cx="3030795" cy="19407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BECF37-BB06-0FC9-8C01-DEAF664F3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004" y="3929858"/>
            <a:ext cx="3087424" cy="19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60BD-92FC-DA0B-7DD5-9F92518E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REVOLUSI PEMBELAJARAN DI PERGURUAN TINGGI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79C2-FC0B-5874-2711-5CAFD7EF7D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443526"/>
            <a:ext cx="3348000" cy="350007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Revolusi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endParaRPr lang="en-US" sz="2400" dirty="0"/>
          </a:p>
          <a:p>
            <a:r>
              <a:rPr lang="en-US" dirty="0"/>
              <a:t>Teaching University </a:t>
            </a:r>
          </a:p>
          <a:p>
            <a:r>
              <a:rPr lang="en-US" dirty="0"/>
              <a:t>SMCR </a:t>
            </a:r>
          </a:p>
          <a:p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dirty="0"/>
          </a:p>
          <a:p>
            <a:pPr lvl="1"/>
            <a:r>
              <a:rPr lang="en-US" dirty="0" err="1"/>
              <a:t>Pakar</a:t>
            </a:r>
            <a:endParaRPr lang="en-US" dirty="0"/>
          </a:p>
          <a:p>
            <a:pPr lvl="1"/>
            <a:r>
              <a:rPr lang="en-US" dirty="0" err="1"/>
              <a:t>Perpustakaan</a:t>
            </a:r>
            <a:r>
              <a:rPr lang="en-US" dirty="0"/>
              <a:t> </a:t>
            </a:r>
          </a:p>
          <a:p>
            <a:pPr marL="402336" lvl="1" indent="0">
              <a:buNone/>
            </a:pP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CED9-51ED-3309-EEC8-D5279F3F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F01D6-4714-1DF9-10A0-786FCC4946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3500072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Revolusi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endParaRPr lang="en-US" sz="2400" dirty="0"/>
          </a:p>
          <a:p>
            <a:r>
              <a:rPr lang="en-US" sz="1800" dirty="0"/>
              <a:t>Research </a:t>
            </a:r>
            <a:r>
              <a:rPr lang="en-US" sz="1800" dirty="0" err="1"/>
              <a:t>Univerisity</a:t>
            </a:r>
            <a:r>
              <a:rPr lang="en-US" sz="1800" dirty="0"/>
              <a:t> </a:t>
            </a:r>
          </a:p>
          <a:p>
            <a:r>
              <a:rPr lang="en-US" sz="1800" dirty="0"/>
              <a:t>ATR </a:t>
            </a:r>
          </a:p>
          <a:p>
            <a:r>
              <a:rPr lang="en-US" sz="1800" dirty="0"/>
              <a:t>Karya </a:t>
            </a:r>
            <a:r>
              <a:rPr lang="en-US" sz="1800" dirty="0" err="1"/>
              <a:t>Dosen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endParaRPr lang="en-US" sz="1800" dirty="0"/>
          </a:p>
          <a:p>
            <a:pPr lvl="1"/>
            <a:r>
              <a:rPr lang="en-US" dirty="0" err="1"/>
              <a:t>Buku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Artikel</a:t>
            </a:r>
          </a:p>
          <a:p>
            <a:pPr lvl="1"/>
            <a:r>
              <a:rPr lang="en-US" dirty="0"/>
              <a:t>Web  </a:t>
            </a:r>
            <a:endParaRPr lang="id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5BC1D-C78D-87F8-879B-D524763376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443526"/>
            <a:ext cx="3348000" cy="350007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Revolusi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endParaRPr lang="en-US" sz="2400" dirty="0"/>
          </a:p>
          <a:p>
            <a:r>
              <a:rPr lang="en-US" sz="1800" dirty="0" err="1"/>
              <a:t>Interpreneur</a:t>
            </a:r>
            <a:r>
              <a:rPr lang="en-US" sz="1800" dirty="0"/>
              <a:t> University </a:t>
            </a:r>
          </a:p>
          <a:p>
            <a:r>
              <a:rPr lang="en-US" sz="1800" dirty="0"/>
              <a:t>CII (</a:t>
            </a:r>
            <a:r>
              <a:rPr lang="en-US" sz="1800" dirty="0" err="1"/>
              <a:t>Colaborative</a:t>
            </a:r>
            <a:r>
              <a:rPr lang="en-US" sz="1800" dirty="0"/>
              <a:t> </a:t>
            </a:r>
            <a:r>
              <a:rPr lang="en-US" sz="1800" dirty="0" err="1"/>
              <a:t>Intertiment</a:t>
            </a:r>
            <a:r>
              <a:rPr lang="en-US" sz="1800" dirty="0"/>
              <a:t> Inspirative) </a:t>
            </a:r>
          </a:p>
          <a:p>
            <a:r>
              <a:rPr lang="en-US" sz="1800" dirty="0" err="1"/>
              <a:t>Dosen</a:t>
            </a:r>
            <a:r>
              <a:rPr lang="en-US" sz="1800" dirty="0"/>
              <a:t> </a:t>
            </a:r>
            <a:r>
              <a:rPr lang="en-US" sz="1800" dirty="0" err="1"/>
              <a:t>Berkolaborasi</a:t>
            </a:r>
            <a:r>
              <a:rPr lang="en-US" sz="1800" dirty="0"/>
              <a:t> </a:t>
            </a:r>
            <a:r>
              <a:rPr lang="en-US" sz="1800" dirty="0" err="1"/>
              <a:t>dgn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 </a:t>
            </a:r>
            <a:r>
              <a:rPr lang="en-US" sz="1800" dirty="0" err="1"/>
              <a:t>pengetahuan</a:t>
            </a:r>
            <a:endParaRPr lang="en-US" sz="1800" dirty="0"/>
          </a:p>
          <a:p>
            <a:pPr lvl="1"/>
            <a:r>
              <a:rPr lang="en-US" dirty="0"/>
              <a:t>Service Provider </a:t>
            </a:r>
          </a:p>
          <a:p>
            <a:pPr lvl="1"/>
            <a:r>
              <a:rPr lang="en-US" dirty="0"/>
              <a:t>link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5463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>
            <a:normAutofit/>
          </a:bodyPr>
          <a:lstStyle/>
          <a:p>
            <a:r>
              <a:rPr lang="en-US" sz="4000" dirty="0"/>
              <a:t>KARAKTERISTIK MAHASISWA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975B72-4581-4DBC-941E-6521DE4D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766398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14EB5-3483-49AA-8069-F74D82B84A67}"/>
              </a:ext>
            </a:extLst>
          </p:cNvPr>
          <p:cNvSpPr txBox="1"/>
          <p:nvPr/>
        </p:nvSpPr>
        <p:spPr>
          <a:xfrm>
            <a:off x="571652" y="780172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D35B0B-D4ED-464C-873F-642CBEC70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1667112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5C840-04E8-4B3B-A920-8B11BE41875C}"/>
              </a:ext>
            </a:extLst>
          </p:cNvPr>
          <p:cNvSpPr txBox="1"/>
          <p:nvPr/>
        </p:nvSpPr>
        <p:spPr>
          <a:xfrm>
            <a:off x="562860" y="169041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375A3E-5AEC-448F-857F-931E05CDE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2519680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6C1C0-BDE5-4837-A952-08C154405894}"/>
              </a:ext>
            </a:extLst>
          </p:cNvPr>
          <p:cNvSpPr txBox="1"/>
          <p:nvPr/>
        </p:nvSpPr>
        <p:spPr>
          <a:xfrm>
            <a:off x="572385" y="2551771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4EE672-043B-4A9C-9B4F-61AC099E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3397875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A1630E-E52B-4235-9AAF-45C521F86D65}"/>
              </a:ext>
            </a:extLst>
          </p:cNvPr>
          <p:cNvSpPr txBox="1"/>
          <p:nvPr/>
        </p:nvSpPr>
        <p:spPr>
          <a:xfrm>
            <a:off x="563593" y="342117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81ECD2-4232-42E4-A14F-84BAA99BD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4289394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714F0-4FB7-4658-BE3C-A623344D3FC0}"/>
              </a:ext>
            </a:extLst>
          </p:cNvPr>
          <p:cNvSpPr txBox="1"/>
          <p:nvPr/>
        </p:nvSpPr>
        <p:spPr>
          <a:xfrm>
            <a:off x="562860" y="432148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FF0EF1-BB55-49E5-9FD1-D567B4A3D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643" y="5150005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DF00E2-07D7-46CC-B209-3DD7ABB96991}"/>
              </a:ext>
            </a:extLst>
          </p:cNvPr>
          <p:cNvSpPr txBox="1"/>
          <p:nvPr/>
        </p:nvSpPr>
        <p:spPr>
          <a:xfrm>
            <a:off x="563593" y="517330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Segoe UI Semibold" panose="020B0702040204020203" pitchFamily="34" charset="0"/>
              </a:rPr>
              <a:t>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6659" y="688779"/>
            <a:ext cx="5987122" cy="522307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Lahir 2000-2006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SD,SMP,SMA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Pembelajaran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Tematik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Individual 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Generasi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Smartfone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Mobile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2045 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  <p:pic>
        <p:nvPicPr>
          <p:cNvPr id="24" name="Graphic 23" descr="Fire">
            <a:extLst>
              <a:ext uri="{FF2B5EF4-FFF2-40B4-BE49-F238E27FC236}">
                <a16:creationId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4308" y="2940629"/>
            <a:ext cx="1332000" cy="1332000"/>
          </a:xfrm>
          <a:prstGeom prst="rect">
            <a:avLst/>
          </a:prstGeom>
        </p:spPr>
      </p:pic>
      <p:pic>
        <p:nvPicPr>
          <p:cNvPr id="26" name="Graphic 25" descr="Alarm">
            <a:extLst>
              <a:ext uri="{FF2B5EF4-FFF2-40B4-BE49-F238E27FC236}">
                <a16:creationId xmlns:a16="http://schemas.microsoft.com/office/drawing/2014/main" id="{6C08F393-90B6-410D-A159-3FBC13450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6127" y="2973229"/>
            <a:ext cx="1296000" cy="129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2345C-7F4A-6E23-BAEE-572FC5688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418" y="2090521"/>
            <a:ext cx="5536001" cy="32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061B-93AF-4A3E-9D95-D1F4A2B9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Dulu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055D10-5B53-4AB5-B108-CAEA2CCD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65544" y="2123481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Shelter">
            <a:extLst>
              <a:ext uri="{FF2B5EF4-FFF2-40B4-BE49-F238E27FC236}">
                <a16:creationId xmlns:a16="http://schemas.microsoft.com/office/drawing/2014/main" id="{CA85CBB6-D995-4867-9F42-79E0FE448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4980" y="2079672"/>
            <a:ext cx="1224000" cy="1224000"/>
          </a:xfrm>
          <a:prstGeom prst="rect">
            <a:avLst/>
          </a:prstGeom>
        </p:spPr>
      </p:pic>
      <p:pic>
        <p:nvPicPr>
          <p:cNvPr id="19" name="Graphic 18" descr="Lock ">
            <a:extLst>
              <a:ext uri="{FF2B5EF4-FFF2-40B4-BE49-F238E27FC236}">
                <a16:creationId xmlns:a16="http://schemas.microsoft.com/office/drawing/2014/main" id="{C520D2E6-95D1-461F-929A-7BFE4A7C7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980" y="3807547"/>
            <a:ext cx="1080000" cy="1080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8050939-D8BA-4932-A12D-76E1C8DB0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1756455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203CBBBF-0B81-4DFD-BF97-EB2A57EFB9A8}"/>
              </a:ext>
            </a:extLst>
          </p:cNvPr>
          <p:cNvSpPr txBox="1"/>
          <p:nvPr/>
        </p:nvSpPr>
        <p:spPr>
          <a:xfrm>
            <a:off x="6487708" y="177975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A05C8E-8DB2-4A35-8654-BC76A6BEF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248791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TextBox 10" descr="decorative element">
            <a:extLst>
              <a:ext uri="{FF2B5EF4-FFF2-40B4-BE49-F238E27FC236}">
                <a16:creationId xmlns:a16="http://schemas.microsoft.com/office/drawing/2014/main" id="{4EF9D577-2886-4CDA-B921-E2B2C3ACB335}"/>
              </a:ext>
            </a:extLst>
          </p:cNvPr>
          <p:cNvSpPr txBox="1"/>
          <p:nvPr/>
        </p:nvSpPr>
        <p:spPr>
          <a:xfrm>
            <a:off x="6497966" y="25112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479838-5C1C-498A-A57F-23C902B64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319614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2" descr="decorative element">
            <a:extLst>
              <a:ext uri="{FF2B5EF4-FFF2-40B4-BE49-F238E27FC236}">
                <a16:creationId xmlns:a16="http://schemas.microsoft.com/office/drawing/2014/main" id="{4F0FB908-D139-41C0-A768-4CC591531971}"/>
              </a:ext>
            </a:extLst>
          </p:cNvPr>
          <p:cNvSpPr txBox="1"/>
          <p:nvPr/>
        </p:nvSpPr>
        <p:spPr>
          <a:xfrm>
            <a:off x="6497966" y="32282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6CE282-77A8-4C84-93B8-1246EED12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392413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14" descr="decorative element">
            <a:extLst>
              <a:ext uri="{FF2B5EF4-FFF2-40B4-BE49-F238E27FC236}">
                <a16:creationId xmlns:a16="http://schemas.microsoft.com/office/drawing/2014/main" id="{C2B65381-12B7-4DB7-B5B0-5CF6293348B5}"/>
              </a:ext>
            </a:extLst>
          </p:cNvPr>
          <p:cNvSpPr txBox="1"/>
          <p:nvPr/>
        </p:nvSpPr>
        <p:spPr>
          <a:xfrm>
            <a:off x="6489174" y="39474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D6078F-F5C0-4700-84EC-89FE50E3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464640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TextBox 16" descr="decorative element">
            <a:extLst>
              <a:ext uri="{FF2B5EF4-FFF2-40B4-BE49-F238E27FC236}">
                <a16:creationId xmlns:a16="http://schemas.microsoft.com/office/drawing/2014/main" id="{2160777B-9AE2-48D8-A288-45695679DCD0}"/>
              </a:ext>
            </a:extLst>
          </p:cNvPr>
          <p:cNvSpPr txBox="1"/>
          <p:nvPr/>
        </p:nvSpPr>
        <p:spPr>
          <a:xfrm>
            <a:off x="6488441" y="467849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74A029-8AD0-4A10-B977-541CE5DD0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3600" y="1512047"/>
            <a:ext cx="5819774" cy="3833906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7AAF-C78F-46C2-9727-8076925CD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Dosen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sbg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sentral</a:t>
            </a:r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Kelas</a:t>
            </a:r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Praktik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Praktikum</a:t>
            </a:r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Ceramah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Regulatif</a:t>
            </a: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7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4ECE8A-7C1A-B651-2C89-E47F5209D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2" y="1116380"/>
            <a:ext cx="5920118" cy="433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112442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A9CE6-2C11-5024-75AC-81B8DC49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30BC-A1B6-04EA-DEAC-F3E29A63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/>
              <a:t>Pembelajaran</a:t>
            </a:r>
            <a:r>
              <a:rPr lang="en-US" dirty="0"/>
              <a:t> Kini</a:t>
            </a:r>
          </a:p>
        </p:txBody>
      </p:sp>
      <p:pic>
        <p:nvPicPr>
          <p:cNvPr id="21" name="Graphic 20" descr="Shelter">
            <a:extLst>
              <a:ext uri="{FF2B5EF4-FFF2-40B4-BE49-F238E27FC236}">
                <a16:creationId xmlns:a16="http://schemas.microsoft.com/office/drawing/2014/main" id="{89189B2D-4BAB-6326-EBCC-1B49F55EE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4980" y="2079672"/>
            <a:ext cx="1224000" cy="1224000"/>
          </a:xfrm>
          <a:prstGeom prst="rect">
            <a:avLst/>
          </a:prstGeom>
        </p:spPr>
      </p:pic>
      <p:pic>
        <p:nvPicPr>
          <p:cNvPr id="19" name="Graphic 18" descr="Lock ">
            <a:extLst>
              <a:ext uri="{FF2B5EF4-FFF2-40B4-BE49-F238E27FC236}">
                <a16:creationId xmlns:a16="http://schemas.microsoft.com/office/drawing/2014/main" id="{051949D6-45B3-D2F9-9E18-4A53246C1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980" y="3807547"/>
            <a:ext cx="1080000" cy="1080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2C05E83-3015-8436-56DE-A207E0F6E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1756455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61CEC711-1759-9E0B-CEEC-14DF2B5937CC}"/>
              </a:ext>
            </a:extLst>
          </p:cNvPr>
          <p:cNvSpPr txBox="1"/>
          <p:nvPr/>
        </p:nvSpPr>
        <p:spPr>
          <a:xfrm>
            <a:off x="6487708" y="1779754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778C26-CBA7-CE06-C2EE-8BEDE85C8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248791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1" name="TextBox 10" descr="decorative element">
            <a:extLst>
              <a:ext uri="{FF2B5EF4-FFF2-40B4-BE49-F238E27FC236}">
                <a16:creationId xmlns:a16="http://schemas.microsoft.com/office/drawing/2014/main" id="{25C3AF70-DAB1-BEA3-29FF-1C157E1B47A4}"/>
              </a:ext>
            </a:extLst>
          </p:cNvPr>
          <p:cNvSpPr txBox="1"/>
          <p:nvPr/>
        </p:nvSpPr>
        <p:spPr>
          <a:xfrm>
            <a:off x="6497966" y="25112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B43680-B2A8-9938-A85C-D7C0055A2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319614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3" name="TextBox 12" descr="decorative element">
            <a:extLst>
              <a:ext uri="{FF2B5EF4-FFF2-40B4-BE49-F238E27FC236}">
                <a16:creationId xmlns:a16="http://schemas.microsoft.com/office/drawing/2014/main" id="{5D7D9FB1-B92B-A612-B326-D00C0E6425A6}"/>
              </a:ext>
            </a:extLst>
          </p:cNvPr>
          <p:cNvSpPr txBox="1"/>
          <p:nvPr/>
        </p:nvSpPr>
        <p:spPr>
          <a:xfrm>
            <a:off x="6497966" y="32282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28DBEF-A263-FA27-2942-43E688E68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392413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TextBox 14" descr="decorative element">
            <a:extLst>
              <a:ext uri="{FF2B5EF4-FFF2-40B4-BE49-F238E27FC236}">
                <a16:creationId xmlns:a16="http://schemas.microsoft.com/office/drawing/2014/main" id="{AD747317-9665-293A-18D3-6E4256F10108}"/>
              </a:ext>
            </a:extLst>
          </p:cNvPr>
          <p:cNvSpPr txBox="1"/>
          <p:nvPr/>
        </p:nvSpPr>
        <p:spPr>
          <a:xfrm>
            <a:off x="6489174" y="3947437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0F949D-57F2-55F6-B70E-B03720FD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224" y="4646408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TextBox 16" descr="decorative element">
            <a:extLst>
              <a:ext uri="{FF2B5EF4-FFF2-40B4-BE49-F238E27FC236}">
                <a16:creationId xmlns:a16="http://schemas.microsoft.com/office/drawing/2014/main" id="{11AA49B6-3D21-5501-7107-8A2F580F9895}"/>
              </a:ext>
            </a:extLst>
          </p:cNvPr>
          <p:cNvSpPr txBox="1"/>
          <p:nvPr/>
        </p:nvSpPr>
        <p:spPr>
          <a:xfrm>
            <a:off x="6488441" y="467849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A2C7B2-3708-D573-DEC1-0AD8E42F8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3600" y="1512047"/>
            <a:ext cx="5819774" cy="3833906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B8CD-BBB0-0DF2-E806-FFAFC27E7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Blended Learning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Gamifikasi</a:t>
            </a:r>
            <a:endParaRPr lang="en-US" sz="30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Mobile Learning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Edutainment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Virtual Reality (VR)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B44D3-FACF-D041-4062-F6ED37CB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8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CEFAD3-4270-7701-4188-7E9C12F10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" y="1651040"/>
            <a:ext cx="5831606" cy="355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691087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8" y="358646"/>
            <a:ext cx="4804228" cy="2278772"/>
          </a:xfrm>
        </p:spPr>
        <p:txBody>
          <a:bodyPr/>
          <a:lstStyle/>
          <a:p>
            <a:pPr algn="ctr"/>
            <a:r>
              <a:rPr lang="en-US" dirty="0" err="1"/>
              <a:t>Profesionalisme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2A6366-FF6C-47F2-B842-B9F516ACC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2764629"/>
            <a:ext cx="3833906" cy="2611038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7" descr="Man">
            <a:extLst>
              <a:ext uri="{FF2B5EF4-FFF2-40B4-BE49-F238E27FC236}">
                <a16:creationId xmlns:a16="http://schemas.microsoft.com/office/drawing/2014/main" id="{39F6F031-D329-4BED-B8B6-4E8CD2177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984" y="3114836"/>
            <a:ext cx="1872000" cy="1872000"/>
          </a:xfrm>
          <a:prstGeom prst="rect">
            <a:avLst/>
          </a:prstGeom>
        </p:spPr>
      </p:pic>
      <p:pic>
        <p:nvPicPr>
          <p:cNvPr id="14" name="Content Placeholder 15" descr="Woman">
            <a:extLst>
              <a:ext uri="{FF2B5EF4-FFF2-40B4-BE49-F238E27FC236}">
                <a16:creationId xmlns:a16="http://schemas.microsoft.com/office/drawing/2014/main" id="{E6DB5C5E-A7EB-4195-8BCB-954B0B96F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0081" y="3114836"/>
            <a:ext cx="1872000" cy="1872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785195-F603-446F-BDF7-58608605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02753" y="3114836"/>
            <a:ext cx="0" cy="1872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04472FF-5CE9-4C28-A4FF-E178C31E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1504950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6C871-D206-4292-AECC-3EBF29BE656A}"/>
              </a:ext>
            </a:extLst>
          </p:cNvPr>
          <p:cNvSpPr txBox="1"/>
          <p:nvPr/>
        </p:nvSpPr>
        <p:spPr>
          <a:xfrm>
            <a:off x="5732584" y="152824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14446E-8D49-40FF-8036-3BE0DA8E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2449624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E3861-81FF-4843-A74C-8C4C7AE9AA66}"/>
              </a:ext>
            </a:extLst>
          </p:cNvPr>
          <p:cNvSpPr txBox="1"/>
          <p:nvPr/>
        </p:nvSpPr>
        <p:spPr>
          <a:xfrm>
            <a:off x="5723792" y="248171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A882D0-618F-4C0E-BCB7-2590F780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3803357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23F82-8FBB-4514-9D10-63CF6BF149CC}"/>
              </a:ext>
            </a:extLst>
          </p:cNvPr>
          <p:cNvSpPr txBox="1"/>
          <p:nvPr/>
        </p:nvSpPr>
        <p:spPr>
          <a:xfrm>
            <a:off x="5723792" y="3844240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E93AB5-365F-4AC2-8A09-455105064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7050" y="469913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65983-80A0-4016-821C-2FFE79B6A9D3}"/>
              </a:ext>
            </a:extLst>
          </p:cNvPr>
          <p:cNvSpPr txBox="1"/>
          <p:nvPr/>
        </p:nvSpPr>
        <p:spPr>
          <a:xfrm>
            <a:off x="5723792" y="4722435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876D-147F-4718-97A1-D749D03B8512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Dosen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tidak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akan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tergantikan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oleh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Teknologi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cs typeface="Segoe UI" panose="020B0502040204020203" pitchFamily="34" charset="0"/>
              </a:rPr>
              <a:t>Tetapi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cs typeface="Segoe UI" panose="020B0502040204020203" pitchFamily="34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Dosen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yang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tidak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menggunakan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Teknologi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maka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segera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B0304020202020204" pitchFamily="34" charset="0"/>
                <a:cs typeface="Segoe UI" panose="020B0502040204020203" pitchFamily="34" charset="0"/>
              </a:rPr>
              <a:t>digantikan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Avenir Next LT Pro Light" panose="020B0304020202020204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win32_fixed.potx" id="{826F8C1F-4FB5-4CE6-B7A0-9EBD6074CC2F}" vid="{BB5D3E28-8CAE-479F-BD65-24FBDA1E6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Safety procedures</Template>
  <TotalTime>148</TotalTime>
  <Words>464</Words>
  <Application>Microsoft Office PowerPoint</Application>
  <PresentationFormat>Widescreen</PresentationFormat>
  <Paragraphs>155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 Narrow</vt:lpstr>
      <vt:lpstr>Arial</vt:lpstr>
      <vt:lpstr>Avenir Next LT Pro Light</vt:lpstr>
      <vt:lpstr>Calibri</vt:lpstr>
      <vt:lpstr>Corbel</vt:lpstr>
      <vt:lpstr>Franklin Gothic Demi</vt:lpstr>
      <vt:lpstr>Franklin Gothic Medium</vt:lpstr>
      <vt:lpstr>Segoe UI</vt:lpstr>
      <vt:lpstr>Headlines</vt:lpstr>
      <vt:lpstr>REVOLUSI BELAJAR DI ERA GEN Z DENGAN PENDEKATAN  “lecture as coach menuju world class university”</vt:lpstr>
      <vt:lpstr>PowerPoint Presentation</vt:lpstr>
      <vt:lpstr>Revolusi Pembelajaran</vt:lpstr>
      <vt:lpstr>KARAKTERISTIK DOSEN </vt:lpstr>
      <vt:lpstr>REVOLUSI PEMBELAJARAN DI PERGURUAN TINGGI </vt:lpstr>
      <vt:lpstr>KARAKTERISTIK MAHASISWA</vt:lpstr>
      <vt:lpstr>Pembelajaran Dulu</vt:lpstr>
      <vt:lpstr>Pembelajaran Kini</vt:lpstr>
      <vt:lpstr>Profesionalisme Dosen </vt:lpstr>
      <vt:lpstr>Profesionalisme Dosen </vt:lpstr>
      <vt:lpstr>Profesionalisme Dosen </vt:lpstr>
      <vt:lpstr>Blended Learning Gamifikasi Mobile Learning Edutainment Virtual Reality (VR)</vt:lpstr>
      <vt:lpstr>Biodata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mardianto1212@hotmail.com</dc:creator>
  <cp:lastModifiedBy>mardianto1212@hotmail.com</cp:lastModifiedBy>
  <cp:revision>5</cp:revision>
  <dcterms:created xsi:type="dcterms:W3CDTF">2024-12-15T08:18:14Z</dcterms:created>
  <dcterms:modified xsi:type="dcterms:W3CDTF">2024-12-16T00:41:33Z</dcterms:modified>
</cp:coreProperties>
</file>